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67" r:id="rId3"/>
    <p:sldMasterId id="2147483669" r:id="rId4"/>
    <p:sldMasterId id="2147483685" r:id="rId5"/>
  </p:sldMasterIdLst>
  <p:notesMasterIdLst>
    <p:notesMasterId r:id="rId99"/>
  </p:notesMasterIdLst>
  <p:handoutMasterIdLst>
    <p:handoutMasterId r:id="rId100"/>
  </p:handoutMasterIdLst>
  <p:sldIdLst>
    <p:sldId id="331" r:id="rId6"/>
    <p:sldId id="488" r:id="rId7"/>
    <p:sldId id="690" r:id="rId8"/>
    <p:sldId id="333" r:id="rId9"/>
    <p:sldId id="479" r:id="rId10"/>
    <p:sldId id="691" r:id="rId11"/>
    <p:sldId id="693" r:id="rId12"/>
    <p:sldId id="695" r:id="rId13"/>
    <p:sldId id="697" r:id="rId14"/>
    <p:sldId id="699" r:id="rId15"/>
    <p:sldId id="701" r:id="rId16"/>
    <p:sldId id="511" r:id="rId17"/>
    <p:sldId id="702" r:id="rId18"/>
    <p:sldId id="703" r:id="rId19"/>
    <p:sldId id="514" r:id="rId20"/>
    <p:sldId id="515" r:id="rId21"/>
    <p:sldId id="516" r:id="rId22"/>
    <p:sldId id="517" r:id="rId23"/>
    <p:sldId id="518" r:id="rId24"/>
    <p:sldId id="519" r:id="rId25"/>
    <p:sldId id="704" r:id="rId26"/>
    <p:sldId id="705" r:id="rId27"/>
    <p:sldId id="706" r:id="rId28"/>
    <p:sldId id="707" r:id="rId29"/>
    <p:sldId id="708" r:id="rId30"/>
    <p:sldId id="709" r:id="rId31"/>
    <p:sldId id="710" r:id="rId32"/>
    <p:sldId id="711" r:id="rId33"/>
    <p:sldId id="712" r:id="rId34"/>
    <p:sldId id="713" r:id="rId35"/>
    <p:sldId id="716" r:id="rId36"/>
    <p:sldId id="717" r:id="rId37"/>
    <p:sldId id="813" r:id="rId38"/>
    <p:sldId id="894" r:id="rId39"/>
    <p:sldId id="895" r:id="rId40"/>
    <p:sldId id="896" r:id="rId41"/>
    <p:sldId id="897" r:id="rId42"/>
    <p:sldId id="1293" r:id="rId43"/>
    <p:sldId id="1294" r:id="rId44"/>
    <p:sldId id="1295" r:id="rId45"/>
    <p:sldId id="1296" r:id="rId46"/>
    <p:sldId id="1297" r:id="rId47"/>
    <p:sldId id="898" r:id="rId48"/>
    <p:sldId id="999" r:id="rId49"/>
    <p:sldId id="1000" r:id="rId50"/>
    <p:sldId id="1001" r:id="rId51"/>
    <p:sldId id="1002" r:id="rId52"/>
    <p:sldId id="1003" r:id="rId53"/>
    <p:sldId id="1116" r:id="rId54"/>
    <p:sldId id="1019" r:id="rId55"/>
    <p:sldId id="1115" r:id="rId56"/>
    <p:sldId id="1117" r:id="rId57"/>
    <p:sldId id="1209" r:id="rId58"/>
    <p:sldId id="993" r:id="rId59"/>
    <p:sldId id="994" r:id="rId60"/>
    <p:sldId id="996" r:id="rId61"/>
    <p:sldId id="998" r:id="rId62"/>
    <p:sldId id="1118" r:id="rId63"/>
    <p:sldId id="728" r:id="rId64"/>
    <p:sldId id="730" r:id="rId65"/>
    <p:sldId id="731" r:id="rId66"/>
    <p:sldId id="737" r:id="rId67"/>
    <p:sldId id="738" r:id="rId68"/>
    <p:sldId id="739" r:id="rId69"/>
    <p:sldId id="740" r:id="rId70"/>
    <p:sldId id="741" r:id="rId71"/>
    <p:sldId id="742" r:id="rId72"/>
    <p:sldId id="743" r:id="rId73"/>
    <p:sldId id="744" r:id="rId74"/>
    <p:sldId id="745" r:id="rId75"/>
    <p:sldId id="746" r:id="rId76"/>
    <p:sldId id="747" r:id="rId77"/>
    <p:sldId id="750" r:id="rId78"/>
    <p:sldId id="751" r:id="rId79"/>
    <p:sldId id="752" r:id="rId80"/>
    <p:sldId id="753" r:id="rId81"/>
    <p:sldId id="755" r:id="rId82"/>
    <p:sldId id="756" r:id="rId83"/>
    <p:sldId id="754" r:id="rId84"/>
    <p:sldId id="1281" r:id="rId85"/>
    <p:sldId id="765" r:id="rId86"/>
    <p:sldId id="1282" r:id="rId87"/>
    <p:sldId id="1283" r:id="rId88"/>
    <p:sldId id="1284" r:id="rId89"/>
    <p:sldId id="1285" r:id="rId90"/>
    <p:sldId id="1286" r:id="rId91"/>
    <p:sldId id="1287" r:id="rId92"/>
    <p:sldId id="1288" r:id="rId93"/>
    <p:sldId id="1289" r:id="rId94"/>
    <p:sldId id="1290" r:id="rId95"/>
    <p:sldId id="1291" r:id="rId96"/>
    <p:sldId id="1292" r:id="rId97"/>
    <p:sldId id="802"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6">
          <p15:clr>
            <a:srgbClr val="A4A3A4"/>
          </p15:clr>
        </p15:guide>
        <p15:guide id="2" pos="387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868"/>
    <a:srgbClr val="FFFFFF"/>
    <a:srgbClr val="E7E6E6"/>
    <a:srgbClr val="E9EBF5"/>
    <a:srgbClr val="CFD5EA"/>
    <a:srgbClr val="334D80"/>
    <a:srgbClr val="38507C"/>
    <a:srgbClr val="6F97CD"/>
    <a:srgbClr val="223F74"/>
    <a:srgbClr val="203A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3" autoAdjust="0"/>
    <p:restoredTop sz="89683" autoAdjust="0"/>
  </p:normalViewPr>
  <p:slideViewPr>
    <p:cSldViewPr snapToGrid="0">
      <p:cViewPr varScale="1">
        <p:scale>
          <a:sx n="103" d="100"/>
          <a:sy n="103" d="100"/>
        </p:scale>
        <p:origin x="132" y="72"/>
      </p:cViewPr>
      <p:guideLst>
        <p:guide orient="horz" pos="2266"/>
        <p:guide pos="3875"/>
      </p:guideLst>
    </p:cSldViewPr>
  </p:slideViewPr>
  <p:notesTextViewPr>
    <p:cViewPr>
      <p:scale>
        <a:sx n="1" d="1"/>
        <a:sy n="1" d="1"/>
      </p:scale>
      <p:origin x="0" y="0"/>
    </p:cViewPr>
  </p:notesTextViewPr>
  <p:notesViewPr>
    <p:cSldViewPr snapToGrid="0">
      <p:cViewPr varScale="1">
        <p:scale>
          <a:sx n="59" d="100"/>
          <a:sy n="59" d="100"/>
        </p:scale>
        <p:origin x="212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EFE449-5D1C-416B-9722-C34701A6FEDC}" type="datetimeFigureOut">
              <a:rPr lang="zh-CN" altLang="en-US" smtClean="0"/>
              <a:t>2025/5/23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90B464-0993-406F-8907-763609521B2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20F2253E-E82B-4ADA-8A8B-81037CCB668B}" type="datetimeFigureOut">
              <a:rPr lang="zh-CN" altLang="en-US" smtClean="0"/>
              <a:t>2025/5/23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9B164750-B091-4191-82BD-DD1DBD835FA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43363"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26</a:t>
            </a:fld>
            <a:endParaRPr lang="en-US" altLang="zh-CN" sz="1200" dirty="0"/>
          </a:p>
        </p:txBody>
      </p:sp>
      <p:sp>
        <p:nvSpPr>
          <p:cNvPr id="143364" name="Rectangle 2"/>
          <p:cNvSpPr>
            <a:spLocks noGrp="1" noRot="1" noChangeAspect="1" noTextEdit="1"/>
          </p:cNvSpPr>
          <p:nvPr>
            <p:ph type="sldImg"/>
          </p:nvPr>
        </p:nvSpPr>
        <p:spPr/>
      </p:sp>
      <p:sp>
        <p:nvSpPr>
          <p:cNvPr id="143365"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4643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38</a:t>
            </a:fld>
            <a:endParaRPr lang="en-US" altLang="zh-CN" sz="1200" dirty="0"/>
          </a:p>
        </p:txBody>
      </p:sp>
      <p:sp>
        <p:nvSpPr>
          <p:cNvPr id="146436" name="Rectangle 2"/>
          <p:cNvSpPr>
            <a:spLocks noGrp="1" noRot="1" noChangeAspect="1" noTextEdit="1"/>
          </p:cNvSpPr>
          <p:nvPr>
            <p:ph type="sldImg"/>
          </p:nvPr>
        </p:nvSpPr>
        <p:spPr/>
      </p:sp>
      <p:sp>
        <p:nvSpPr>
          <p:cNvPr id="14643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4745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39</a:t>
            </a:fld>
            <a:endParaRPr lang="en-US" altLang="zh-CN" sz="1200" dirty="0"/>
          </a:p>
        </p:txBody>
      </p:sp>
      <p:sp>
        <p:nvSpPr>
          <p:cNvPr id="147460" name="Rectangle 2"/>
          <p:cNvSpPr>
            <a:spLocks noGrp="1" noRot="1" noChangeAspect="1" noTextEdit="1"/>
          </p:cNvSpPr>
          <p:nvPr>
            <p:ph type="sldImg"/>
          </p:nvPr>
        </p:nvSpPr>
        <p:spPr/>
      </p:sp>
      <p:sp>
        <p:nvSpPr>
          <p:cNvPr id="14746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48483"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40</a:t>
            </a:fld>
            <a:endParaRPr lang="en-US" altLang="zh-CN" sz="1200" dirty="0"/>
          </a:p>
        </p:txBody>
      </p:sp>
      <p:sp>
        <p:nvSpPr>
          <p:cNvPr id="148484" name="Rectangle 2"/>
          <p:cNvSpPr>
            <a:spLocks noGrp="1" noRot="1" noChangeAspect="1" noTextEdit="1"/>
          </p:cNvSpPr>
          <p:nvPr>
            <p:ph type="sldImg"/>
          </p:nvPr>
        </p:nvSpPr>
        <p:spPr/>
      </p:sp>
      <p:sp>
        <p:nvSpPr>
          <p:cNvPr id="148485"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4950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41</a:t>
            </a:fld>
            <a:endParaRPr lang="en-US" altLang="zh-CN" sz="1200" dirty="0"/>
          </a:p>
        </p:txBody>
      </p:sp>
      <p:sp>
        <p:nvSpPr>
          <p:cNvPr id="149508" name="Rectangle 2"/>
          <p:cNvSpPr>
            <a:spLocks noGrp="1" noRot="1" noChangeAspect="1" noTextEdit="1"/>
          </p:cNvSpPr>
          <p:nvPr>
            <p:ph type="sldImg"/>
          </p:nvPr>
        </p:nvSpPr>
        <p:spPr/>
      </p:sp>
      <p:sp>
        <p:nvSpPr>
          <p:cNvPr id="14950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0531"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42</a:t>
            </a:fld>
            <a:endParaRPr lang="en-US" altLang="zh-CN" sz="1200" dirty="0"/>
          </a:p>
        </p:txBody>
      </p:sp>
      <p:sp>
        <p:nvSpPr>
          <p:cNvPr id="150532" name="Rectangle 2"/>
          <p:cNvSpPr>
            <a:spLocks noGrp="1" noRot="1" noChangeAspect="1" noTextEdit="1"/>
          </p:cNvSpPr>
          <p:nvPr>
            <p:ph type="sldImg"/>
          </p:nvPr>
        </p:nvSpPr>
        <p:spPr/>
      </p:sp>
      <p:sp>
        <p:nvSpPr>
          <p:cNvPr id="150533"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44</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45</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46</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47</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48</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4438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27</a:t>
            </a:fld>
            <a:endParaRPr lang="en-US" altLang="zh-CN" sz="1200" dirty="0"/>
          </a:p>
        </p:txBody>
      </p:sp>
      <p:sp>
        <p:nvSpPr>
          <p:cNvPr id="144388" name="Rectangle 2"/>
          <p:cNvSpPr>
            <a:spLocks noGrp="1" noRot="1" noChangeAspect="1" noTextEdit="1"/>
          </p:cNvSpPr>
          <p:nvPr>
            <p:ph type="sldImg"/>
          </p:nvPr>
        </p:nvSpPr>
        <p:spPr/>
      </p:sp>
      <p:sp>
        <p:nvSpPr>
          <p:cNvPr id="14438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49</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50</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51</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52</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53</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日期占位符 1"/>
          <p:cNvSpPr>
            <a:spLocks noGrp="1"/>
          </p:cNvSpPr>
          <p:nvPr>
            <p:ph type="dt" sz="half"/>
          </p:nvPr>
        </p:nvSpPr>
        <p:spPr>
          <a:xfrm>
            <a:off x="3886200" y="0"/>
            <a:ext cx="2971800" cy="457200"/>
          </a:xfrm>
          <a:prstGeom prst="rect">
            <a:avLst/>
          </a:prstGeom>
          <a:noFill/>
          <a:ln w="9525">
            <a:noFill/>
          </a:ln>
        </p:spPr>
        <p:txBody>
          <a:bodyPr anchor="t"/>
          <a:lstStyle/>
          <a:p>
            <a:pPr lvl="0" algn="r"/>
            <a:fld id="{BB962C8B-B14F-4D97-AF65-F5344CB8AC3E}" type="datetime1">
              <a:rPr lang="zh-CN" altLang="en-US" sz="1200" b="0" dirty="0">
                <a:latin typeface="Tahoma" panose="020B0604030504040204" pitchFamily="34" charset="0"/>
              </a:rPr>
              <a:t>2025/5/23</a:t>
            </a:fld>
            <a:endParaRPr lang="zh-CN" altLang="en-US" sz="1200" b="0" dirty="0">
              <a:latin typeface="Tahoma" panose="020B0604030504040204" pitchFamily="34" charset="0"/>
            </a:endParaRPr>
          </a:p>
        </p:txBody>
      </p:sp>
      <p:sp>
        <p:nvSpPr>
          <p:cNvPr id="34818" name="灯片编号占位符 2"/>
          <p:cNvSpPr>
            <a:spLocks noGrp="1"/>
          </p:cNvSpPr>
          <p:nvPr>
            <p:ph type="sldNum" sz="quarter"/>
          </p:nvPr>
        </p:nvSpPr>
        <p:spPr>
          <a:xfrm>
            <a:off x="3886200" y="8686800"/>
            <a:ext cx="2971800" cy="457200"/>
          </a:xfrm>
          <a:prstGeom prst="rect">
            <a:avLst/>
          </a:prstGeom>
          <a:noFill/>
          <a:ln w="9525">
            <a:noFill/>
          </a:ln>
        </p:spPr>
        <p:txBody>
          <a:bodyPr anchor="b"/>
          <a:lstStyle/>
          <a:p>
            <a:pPr lvl="0" algn="r"/>
            <a:fld id="{9A0DB2DC-4C9A-4742-B13C-FB6460FD3503}" type="slidenum">
              <a:rPr lang="zh-CN" altLang="en-US" sz="1200" b="0" dirty="0">
                <a:latin typeface="Tahoma" panose="020B0604030504040204" pitchFamily="34" charset="0"/>
              </a:rPr>
              <a:t>54</a:t>
            </a:fld>
            <a:endParaRPr lang="zh-CN" altLang="en-US" sz="1200" b="0" dirty="0">
              <a:latin typeface="Tahoma" panose="020B0604030504040204" pitchFamily="34" charset="0"/>
            </a:endParaRPr>
          </a:p>
        </p:txBody>
      </p:sp>
      <p:sp>
        <p:nvSpPr>
          <p:cNvPr id="34819" name="幻灯片图像占位符 292865"/>
          <p:cNvSpPr>
            <a:spLocks noGrp="1" noRot="1" noChangeAspect="1" noTextEdit="1"/>
          </p:cNvSpPr>
          <p:nvPr>
            <p:ph type="sldImg"/>
          </p:nvPr>
        </p:nvSpPr>
        <p:spPr/>
      </p:sp>
      <p:sp>
        <p:nvSpPr>
          <p:cNvPr id="34820" name="文本占位符 292866"/>
          <p:cNvSpPr>
            <a:spLocks noGrp="1"/>
          </p:cNvSpPr>
          <p:nvPr>
            <p:ph type="body"/>
          </p:nvPr>
        </p:nvSpPr>
        <p:spPr/>
        <p:txBody>
          <a:bodyPr anchor="t"/>
          <a:lstStyle/>
          <a:p>
            <a:pPr lvl="0"/>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日期占位符 1"/>
          <p:cNvSpPr>
            <a:spLocks noGrp="1"/>
          </p:cNvSpPr>
          <p:nvPr>
            <p:ph type="dt" sz="half"/>
          </p:nvPr>
        </p:nvSpPr>
        <p:spPr>
          <a:xfrm>
            <a:off x="3886200" y="0"/>
            <a:ext cx="2971800" cy="457200"/>
          </a:xfrm>
          <a:prstGeom prst="rect">
            <a:avLst/>
          </a:prstGeom>
          <a:noFill/>
          <a:ln w="9525">
            <a:noFill/>
          </a:ln>
        </p:spPr>
        <p:txBody>
          <a:bodyPr anchor="t"/>
          <a:lstStyle/>
          <a:p>
            <a:pPr lvl="0" algn="r"/>
            <a:fld id="{BB962C8B-B14F-4D97-AF65-F5344CB8AC3E}" type="datetime1">
              <a:rPr lang="zh-CN" altLang="en-US" sz="1200" b="0" dirty="0">
                <a:latin typeface="Tahoma" panose="020B0604030504040204" pitchFamily="34" charset="0"/>
              </a:rPr>
              <a:t>2025/5/23</a:t>
            </a:fld>
            <a:endParaRPr lang="zh-CN" altLang="en-US" sz="1200" b="0" dirty="0">
              <a:latin typeface="Tahoma" panose="020B0604030504040204" pitchFamily="34" charset="0"/>
            </a:endParaRPr>
          </a:p>
        </p:txBody>
      </p:sp>
      <p:sp>
        <p:nvSpPr>
          <p:cNvPr id="36866" name="灯片编号占位符 2"/>
          <p:cNvSpPr>
            <a:spLocks noGrp="1"/>
          </p:cNvSpPr>
          <p:nvPr>
            <p:ph type="sldNum" sz="quarter"/>
          </p:nvPr>
        </p:nvSpPr>
        <p:spPr>
          <a:xfrm>
            <a:off x="3886200" y="8686800"/>
            <a:ext cx="2971800" cy="457200"/>
          </a:xfrm>
          <a:prstGeom prst="rect">
            <a:avLst/>
          </a:prstGeom>
          <a:noFill/>
          <a:ln w="9525">
            <a:noFill/>
          </a:ln>
        </p:spPr>
        <p:txBody>
          <a:bodyPr anchor="b"/>
          <a:lstStyle/>
          <a:p>
            <a:pPr lvl="0" algn="r"/>
            <a:fld id="{9A0DB2DC-4C9A-4742-B13C-FB6460FD3503}" type="slidenum">
              <a:rPr lang="zh-CN" altLang="en-US" sz="1200" b="0" dirty="0">
                <a:latin typeface="Tahoma" panose="020B0604030504040204" pitchFamily="34" charset="0"/>
              </a:rPr>
              <a:t>55</a:t>
            </a:fld>
            <a:endParaRPr lang="zh-CN" altLang="en-US" sz="1200" b="0" dirty="0">
              <a:latin typeface="Tahoma" panose="020B0604030504040204" pitchFamily="34" charset="0"/>
            </a:endParaRPr>
          </a:p>
        </p:txBody>
      </p:sp>
      <p:sp>
        <p:nvSpPr>
          <p:cNvPr id="36867" name="幻灯片图像占位符 293889"/>
          <p:cNvSpPr>
            <a:spLocks noGrp="1" noRot="1" noChangeAspect="1" noTextEdit="1"/>
          </p:cNvSpPr>
          <p:nvPr>
            <p:ph type="sldImg"/>
          </p:nvPr>
        </p:nvSpPr>
        <p:spPr/>
      </p:sp>
      <p:sp>
        <p:nvSpPr>
          <p:cNvPr id="36868" name="文本占位符 293890"/>
          <p:cNvSpPr>
            <a:spLocks noGrp="1"/>
          </p:cNvSpPr>
          <p:nvPr>
            <p:ph type="body"/>
          </p:nvPr>
        </p:nvSpPr>
        <p:spPr/>
        <p:txBody>
          <a:bodyPr anchor="t"/>
          <a:lstStyle/>
          <a:p>
            <a:pPr lvl="0"/>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日期占位符 1"/>
          <p:cNvSpPr>
            <a:spLocks noGrp="1"/>
          </p:cNvSpPr>
          <p:nvPr>
            <p:ph type="dt" sz="half"/>
          </p:nvPr>
        </p:nvSpPr>
        <p:spPr>
          <a:xfrm>
            <a:off x="3886200" y="0"/>
            <a:ext cx="2971800" cy="457200"/>
          </a:xfrm>
          <a:prstGeom prst="rect">
            <a:avLst/>
          </a:prstGeom>
          <a:noFill/>
          <a:ln w="9525">
            <a:noFill/>
          </a:ln>
        </p:spPr>
        <p:txBody>
          <a:bodyPr anchor="t"/>
          <a:lstStyle/>
          <a:p>
            <a:pPr lvl="0" algn="r"/>
            <a:fld id="{BB962C8B-B14F-4D97-AF65-F5344CB8AC3E}" type="datetime1">
              <a:rPr lang="zh-CN" altLang="en-US" sz="1200" b="0" dirty="0">
                <a:latin typeface="Tahoma" panose="020B0604030504040204" pitchFamily="34" charset="0"/>
              </a:rPr>
              <a:t>2025/5/23</a:t>
            </a:fld>
            <a:endParaRPr lang="zh-CN" altLang="en-US" sz="1200" b="0" dirty="0">
              <a:latin typeface="Tahoma" panose="020B0604030504040204" pitchFamily="34" charset="0"/>
            </a:endParaRPr>
          </a:p>
        </p:txBody>
      </p:sp>
      <p:sp>
        <p:nvSpPr>
          <p:cNvPr id="40962" name="灯片编号占位符 2"/>
          <p:cNvSpPr>
            <a:spLocks noGrp="1"/>
          </p:cNvSpPr>
          <p:nvPr>
            <p:ph type="sldNum" sz="quarter"/>
          </p:nvPr>
        </p:nvSpPr>
        <p:spPr>
          <a:xfrm>
            <a:off x="3886200" y="8686800"/>
            <a:ext cx="2971800" cy="457200"/>
          </a:xfrm>
          <a:prstGeom prst="rect">
            <a:avLst/>
          </a:prstGeom>
          <a:noFill/>
          <a:ln w="9525">
            <a:noFill/>
          </a:ln>
        </p:spPr>
        <p:txBody>
          <a:bodyPr anchor="b"/>
          <a:lstStyle/>
          <a:p>
            <a:pPr lvl="0" algn="r"/>
            <a:fld id="{9A0DB2DC-4C9A-4742-B13C-FB6460FD3503}" type="slidenum">
              <a:rPr lang="zh-CN" altLang="en-US" sz="1200" b="0" dirty="0">
                <a:latin typeface="Tahoma" panose="020B0604030504040204" pitchFamily="34" charset="0"/>
              </a:rPr>
              <a:t>56</a:t>
            </a:fld>
            <a:endParaRPr lang="zh-CN" altLang="en-US" sz="1200" b="0" dirty="0">
              <a:latin typeface="Tahoma" panose="020B0604030504040204" pitchFamily="34" charset="0"/>
            </a:endParaRPr>
          </a:p>
        </p:txBody>
      </p:sp>
      <p:sp>
        <p:nvSpPr>
          <p:cNvPr id="40963" name="幻灯片图像占位符 295937"/>
          <p:cNvSpPr>
            <a:spLocks noGrp="1" noRot="1" noChangeAspect="1" noTextEdit="1"/>
          </p:cNvSpPr>
          <p:nvPr>
            <p:ph type="sldImg"/>
          </p:nvPr>
        </p:nvSpPr>
        <p:spPr/>
      </p:sp>
      <p:sp>
        <p:nvSpPr>
          <p:cNvPr id="40964" name="文本占位符 295938"/>
          <p:cNvSpPr>
            <a:spLocks noGrp="1"/>
          </p:cNvSpPr>
          <p:nvPr>
            <p:ph type="body"/>
          </p:nvPr>
        </p:nvSpPr>
        <p:spPr/>
        <p:txBody>
          <a:bodyPr anchor="t"/>
          <a:lstStyle/>
          <a:p>
            <a:pPr lvl="0"/>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日期占位符 1"/>
          <p:cNvSpPr>
            <a:spLocks noGrp="1"/>
          </p:cNvSpPr>
          <p:nvPr>
            <p:ph type="dt" sz="half"/>
          </p:nvPr>
        </p:nvSpPr>
        <p:spPr>
          <a:xfrm>
            <a:off x="3886200" y="0"/>
            <a:ext cx="2971800" cy="457200"/>
          </a:xfrm>
          <a:prstGeom prst="rect">
            <a:avLst/>
          </a:prstGeom>
          <a:noFill/>
          <a:ln w="9525">
            <a:noFill/>
          </a:ln>
        </p:spPr>
        <p:txBody>
          <a:bodyPr anchor="t"/>
          <a:lstStyle/>
          <a:p>
            <a:pPr lvl="0" algn="r"/>
            <a:fld id="{BB962C8B-B14F-4D97-AF65-F5344CB8AC3E}" type="datetime1">
              <a:rPr lang="zh-CN" altLang="en-US" sz="1200" b="0" dirty="0">
                <a:latin typeface="Tahoma" panose="020B0604030504040204" pitchFamily="34" charset="0"/>
              </a:rPr>
              <a:t>2025/5/23</a:t>
            </a:fld>
            <a:endParaRPr lang="zh-CN" altLang="en-US" sz="1200" b="0" dirty="0">
              <a:latin typeface="Tahoma" panose="020B0604030504040204" pitchFamily="34" charset="0"/>
            </a:endParaRPr>
          </a:p>
        </p:txBody>
      </p:sp>
      <p:sp>
        <p:nvSpPr>
          <p:cNvPr id="45058" name="灯片编号占位符 2"/>
          <p:cNvSpPr>
            <a:spLocks noGrp="1"/>
          </p:cNvSpPr>
          <p:nvPr>
            <p:ph type="sldNum" sz="quarter"/>
          </p:nvPr>
        </p:nvSpPr>
        <p:spPr>
          <a:xfrm>
            <a:off x="3886200" y="8686800"/>
            <a:ext cx="2971800" cy="457200"/>
          </a:xfrm>
          <a:prstGeom prst="rect">
            <a:avLst/>
          </a:prstGeom>
          <a:noFill/>
          <a:ln w="9525">
            <a:noFill/>
          </a:ln>
        </p:spPr>
        <p:txBody>
          <a:bodyPr anchor="b"/>
          <a:lstStyle/>
          <a:p>
            <a:pPr lvl="0" algn="r"/>
            <a:fld id="{9A0DB2DC-4C9A-4742-B13C-FB6460FD3503}" type="slidenum">
              <a:rPr lang="zh-CN" altLang="en-US" sz="1200" b="0" dirty="0">
                <a:latin typeface="Tahoma" panose="020B0604030504040204" pitchFamily="34" charset="0"/>
              </a:rPr>
              <a:t>57</a:t>
            </a:fld>
            <a:endParaRPr lang="zh-CN" altLang="en-US" sz="1200" b="0" dirty="0">
              <a:latin typeface="Tahoma" panose="020B0604030504040204" pitchFamily="34" charset="0"/>
            </a:endParaRPr>
          </a:p>
        </p:txBody>
      </p:sp>
      <p:sp>
        <p:nvSpPr>
          <p:cNvPr id="45059" name="幻灯片图像占位符 297985"/>
          <p:cNvSpPr>
            <a:spLocks noGrp="1" noRot="1" noChangeAspect="1" noTextEdit="1"/>
          </p:cNvSpPr>
          <p:nvPr>
            <p:ph type="sldImg"/>
          </p:nvPr>
        </p:nvSpPr>
        <p:spPr/>
      </p:sp>
      <p:sp>
        <p:nvSpPr>
          <p:cNvPr id="45060" name="文本占位符 297986"/>
          <p:cNvSpPr>
            <a:spLocks noGrp="1"/>
          </p:cNvSpPr>
          <p:nvPr>
            <p:ph type="body"/>
          </p:nvPr>
        </p:nvSpPr>
        <p:spPr/>
        <p:txBody>
          <a:bodyPr anchor="t"/>
          <a:lstStyle/>
          <a:p>
            <a:pPr lvl="0"/>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6793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59</a:t>
            </a:fld>
            <a:endParaRPr lang="en-US" altLang="zh-CN" sz="1200" dirty="0"/>
          </a:p>
        </p:txBody>
      </p:sp>
      <p:sp>
        <p:nvSpPr>
          <p:cNvPr id="167940" name="Rectangle 2"/>
          <p:cNvSpPr>
            <a:spLocks noGrp="1" noRot="1" noChangeAspect="1" noTextEdit="1"/>
          </p:cNvSpPr>
          <p:nvPr>
            <p:ph type="sldImg"/>
          </p:nvPr>
        </p:nvSpPr>
        <p:spPr/>
      </p:sp>
      <p:sp>
        <p:nvSpPr>
          <p:cNvPr id="16794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30</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6998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60</a:t>
            </a:fld>
            <a:endParaRPr lang="en-US" altLang="zh-CN" sz="1200" dirty="0"/>
          </a:p>
        </p:txBody>
      </p:sp>
      <p:sp>
        <p:nvSpPr>
          <p:cNvPr id="169988" name="Rectangle 2"/>
          <p:cNvSpPr>
            <a:spLocks noGrp="1" noRot="1" noChangeAspect="1" noTextEdit="1"/>
          </p:cNvSpPr>
          <p:nvPr>
            <p:ph type="sldImg"/>
          </p:nvPr>
        </p:nvSpPr>
        <p:spPr/>
      </p:sp>
      <p:sp>
        <p:nvSpPr>
          <p:cNvPr id="16998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71011"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61</a:t>
            </a:fld>
            <a:endParaRPr lang="en-US" altLang="zh-CN" sz="1200" dirty="0"/>
          </a:p>
        </p:txBody>
      </p:sp>
      <p:sp>
        <p:nvSpPr>
          <p:cNvPr id="171012" name="Rectangle 2"/>
          <p:cNvSpPr>
            <a:spLocks noGrp="1" noRot="1" noChangeAspect="1" noTextEdit="1"/>
          </p:cNvSpPr>
          <p:nvPr>
            <p:ph type="sldImg"/>
          </p:nvPr>
        </p:nvSpPr>
        <p:spPr/>
      </p:sp>
      <p:sp>
        <p:nvSpPr>
          <p:cNvPr id="171013"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7715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62</a:t>
            </a:fld>
            <a:endParaRPr lang="en-US" altLang="zh-CN" sz="1200" dirty="0"/>
          </a:p>
        </p:txBody>
      </p:sp>
      <p:sp>
        <p:nvSpPr>
          <p:cNvPr id="177156" name="Rectangle 2"/>
          <p:cNvSpPr>
            <a:spLocks noGrp="1" noRot="1" noChangeAspect="1" noTextEdit="1"/>
          </p:cNvSpPr>
          <p:nvPr>
            <p:ph type="sldImg"/>
          </p:nvPr>
        </p:nvSpPr>
        <p:spPr/>
      </p:sp>
      <p:sp>
        <p:nvSpPr>
          <p:cNvPr id="17715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781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63</a:t>
            </a:fld>
            <a:endParaRPr lang="en-US" altLang="zh-CN" sz="1200" dirty="0"/>
          </a:p>
        </p:txBody>
      </p:sp>
      <p:sp>
        <p:nvSpPr>
          <p:cNvPr id="178180" name="Rectangle 2"/>
          <p:cNvSpPr>
            <a:spLocks noGrp="1" noRot="1" noChangeAspect="1" noTextEdit="1"/>
          </p:cNvSpPr>
          <p:nvPr>
            <p:ph type="sldImg"/>
          </p:nvPr>
        </p:nvSpPr>
        <p:spPr/>
      </p:sp>
      <p:sp>
        <p:nvSpPr>
          <p:cNvPr id="1781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79203"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64</a:t>
            </a:fld>
            <a:endParaRPr lang="en-US" altLang="zh-CN" sz="1200" dirty="0"/>
          </a:p>
        </p:txBody>
      </p:sp>
      <p:sp>
        <p:nvSpPr>
          <p:cNvPr id="179204" name="Rectangle 2"/>
          <p:cNvSpPr>
            <a:spLocks noGrp="1" noRot="1" noChangeAspect="1" noTextEdit="1"/>
          </p:cNvSpPr>
          <p:nvPr>
            <p:ph type="sldImg"/>
          </p:nvPr>
        </p:nvSpPr>
        <p:spPr/>
      </p:sp>
      <p:sp>
        <p:nvSpPr>
          <p:cNvPr id="179205"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8022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65</a:t>
            </a:fld>
            <a:endParaRPr lang="en-US" altLang="zh-CN" sz="1200" dirty="0"/>
          </a:p>
        </p:txBody>
      </p:sp>
      <p:sp>
        <p:nvSpPr>
          <p:cNvPr id="180228" name="Rectangle 2"/>
          <p:cNvSpPr>
            <a:spLocks noGrp="1" noRot="1" noChangeAspect="1" noTextEdit="1"/>
          </p:cNvSpPr>
          <p:nvPr>
            <p:ph type="sldImg"/>
          </p:nvPr>
        </p:nvSpPr>
        <p:spPr/>
      </p:sp>
      <p:sp>
        <p:nvSpPr>
          <p:cNvPr id="18022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81251"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66</a:t>
            </a:fld>
            <a:endParaRPr lang="en-US" altLang="zh-CN" sz="1200" dirty="0"/>
          </a:p>
        </p:txBody>
      </p:sp>
      <p:sp>
        <p:nvSpPr>
          <p:cNvPr id="181252" name="Rectangle 2"/>
          <p:cNvSpPr>
            <a:spLocks noGrp="1" noRot="1" noChangeAspect="1" noTextEdit="1"/>
          </p:cNvSpPr>
          <p:nvPr>
            <p:ph type="sldImg"/>
          </p:nvPr>
        </p:nvSpPr>
        <p:spPr/>
      </p:sp>
      <p:sp>
        <p:nvSpPr>
          <p:cNvPr id="181253"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8227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67</a:t>
            </a:fld>
            <a:endParaRPr lang="en-US" altLang="zh-CN" sz="1200" dirty="0"/>
          </a:p>
        </p:txBody>
      </p:sp>
      <p:sp>
        <p:nvSpPr>
          <p:cNvPr id="182276" name="Rectangle 2"/>
          <p:cNvSpPr>
            <a:spLocks noGrp="1" noRot="1" noChangeAspect="1" noTextEdit="1"/>
          </p:cNvSpPr>
          <p:nvPr>
            <p:ph type="sldImg"/>
          </p:nvPr>
        </p:nvSpPr>
        <p:spPr/>
      </p:sp>
      <p:sp>
        <p:nvSpPr>
          <p:cNvPr id="18227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8329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68</a:t>
            </a:fld>
            <a:endParaRPr lang="en-US" altLang="zh-CN" sz="1200" dirty="0"/>
          </a:p>
        </p:txBody>
      </p:sp>
      <p:sp>
        <p:nvSpPr>
          <p:cNvPr id="183300" name="Rectangle 2"/>
          <p:cNvSpPr>
            <a:spLocks noGrp="1" noRot="1" noChangeAspect="1" noTextEdit="1"/>
          </p:cNvSpPr>
          <p:nvPr>
            <p:ph type="sldImg"/>
          </p:nvPr>
        </p:nvSpPr>
        <p:spPr/>
      </p:sp>
      <p:sp>
        <p:nvSpPr>
          <p:cNvPr id="18330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84323"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69</a:t>
            </a:fld>
            <a:endParaRPr lang="en-US" altLang="zh-CN" sz="1200" dirty="0"/>
          </a:p>
        </p:txBody>
      </p:sp>
      <p:sp>
        <p:nvSpPr>
          <p:cNvPr id="184324" name="Rectangle 2"/>
          <p:cNvSpPr>
            <a:spLocks noGrp="1" noRot="1" noChangeAspect="1" noTextEdit="1"/>
          </p:cNvSpPr>
          <p:nvPr>
            <p:ph type="sldImg"/>
          </p:nvPr>
        </p:nvSpPr>
        <p:spPr/>
      </p:sp>
      <p:sp>
        <p:nvSpPr>
          <p:cNvPr id="184325"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667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32</a:t>
            </a:fld>
            <a:endParaRPr lang="en-US" altLang="zh-CN" sz="1200" dirty="0"/>
          </a:p>
        </p:txBody>
      </p:sp>
      <p:sp>
        <p:nvSpPr>
          <p:cNvPr id="156676" name="Rectangle 2"/>
          <p:cNvSpPr>
            <a:spLocks noGrp="1" noRot="1" noChangeAspect="1" noTextEdit="1"/>
          </p:cNvSpPr>
          <p:nvPr>
            <p:ph type="sldImg"/>
          </p:nvPr>
        </p:nvSpPr>
        <p:spPr/>
      </p:sp>
      <p:sp>
        <p:nvSpPr>
          <p:cNvPr id="15667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8534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70</a:t>
            </a:fld>
            <a:endParaRPr lang="en-US" altLang="zh-CN" sz="1200" dirty="0"/>
          </a:p>
        </p:txBody>
      </p:sp>
      <p:sp>
        <p:nvSpPr>
          <p:cNvPr id="185348" name="Rectangle 2"/>
          <p:cNvSpPr>
            <a:spLocks noGrp="1" noRot="1" noChangeAspect="1" noTextEdit="1"/>
          </p:cNvSpPr>
          <p:nvPr>
            <p:ph type="sldImg"/>
          </p:nvPr>
        </p:nvSpPr>
        <p:spPr/>
      </p:sp>
      <p:sp>
        <p:nvSpPr>
          <p:cNvPr id="18534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86371"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71</a:t>
            </a:fld>
            <a:endParaRPr lang="en-US" altLang="zh-CN" sz="1200" dirty="0"/>
          </a:p>
        </p:txBody>
      </p:sp>
      <p:sp>
        <p:nvSpPr>
          <p:cNvPr id="186372" name="Rectangle 2"/>
          <p:cNvSpPr>
            <a:spLocks noGrp="1" noRot="1" noChangeAspect="1" noTextEdit="1"/>
          </p:cNvSpPr>
          <p:nvPr>
            <p:ph type="sldImg"/>
          </p:nvPr>
        </p:nvSpPr>
        <p:spPr/>
      </p:sp>
      <p:sp>
        <p:nvSpPr>
          <p:cNvPr id="186373"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8739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72</a:t>
            </a:fld>
            <a:endParaRPr lang="en-US" altLang="zh-CN" sz="1200" dirty="0"/>
          </a:p>
        </p:txBody>
      </p:sp>
      <p:sp>
        <p:nvSpPr>
          <p:cNvPr id="187396" name="Rectangle 2"/>
          <p:cNvSpPr>
            <a:spLocks noGrp="1" noRot="1" noChangeAspect="1" noTextEdit="1"/>
          </p:cNvSpPr>
          <p:nvPr>
            <p:ph type="sldImg"/>
          </p:nvPr>
        </p:nvSpPr>
        <p:spPr/>
      </p:sp>
      <p:sp>
        <p:nvSpPr>
          <p:cNvPr id="18739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9046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73</a:t>
            </a:fld>
            <a:endParaRPr lang="en-US" altLang="zh-CN" sz="1200" dirty="0"/>
          </a:p>
        </p:txBody>
      </p:sp>
      <p:sp>
        <p:nvSpPr>
          <p:cNvPr id="190468" name="Rectangle 2"/>
          <p:cNvSpPr>
            <a:spLocks noGrp="1" noRot="1" noChangeAspect="1" noTextEdit="1"/>
          </p:cNvSpPr>
          <p:nvPr>
            <p:ph type="sldImg"/>
          </p:nvPr>
        </p:nvSpPr>
        <p:spPr/>
      </p:sp>
      <p:sp>
        <p:nvSpPr>
          <p:cNvPr id="19046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91491"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74</a:t>
            </a:fld>
            <a:endParaRPr lang="en-US" altLang="zh-CN" sz="1200" dirty="0"/>
          </a:p>
        </p:txBody>
      </p:sp>
      <p:sp>
        <p:nvSpPr>
          <p:cNvPr id="191492" name="Rectangle 2"/>
          <p:cNvSpPr>
            <a:spLocks noGrp="1" noRot="1" noChangeAspect="1" noTextEdit="1"/>
          </p:cNvSpPr>
          <p:nvPr>
            <p:ph type="sldImg"/>
          </p:nvPr>
        </p:nvSpPr>
        <p:spPr/>
      </p:sp>
      <p:sp>
        <p:nvSpPr>
          <p:cNvPr id="191493"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92515"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75</a:t>
            </a:fld>
            <a:endParaRPr lang="en-US" altLang="zh-CN" sz="1200" dirty="0"/>
          </a:p>
        </p:txBody>
      </p:sp>
      <p:sp>
        <p:nvSpPr>
          <p:cNvPr id="192516" name="Rectangle 2"/>
          <p:cNvSpPr>
            <a:spLocks noGrp="1" noRot="1" noChangeAspect="1" noTextEdit="1"/>
          </p:cNvSpPr>
          <p:nvPr>
            <p:ph type="sldImg"/>
          </p:nvPr>
        </p:nvSpPr>
        <p:spPr/>
      </p:sp>
      <p:sp>
        <p:nvSpPr>
          <p:cNvPr id="192517"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9353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76</a:t>
            </a:fld>
            <a:endParaRPr lang="en-US" altLang="zh-CN" sz="1200" dirty="0"/>
          </a:p>
        </p:txBody>
      </p:sp>
      <p:sp>
        <p:nvSpPr>
          <p:cNvPr id="193540" name="Rectangle 2"/>
          <p:cNvSpPr>
            <a:spLocks noGrp="1" noRot="1" noChangeAspect="1" noTextEdit="1"/>
          </p:cNvSpPr>
          <p:nvPr>
            <p:ph type="sldImg"/>
          </p:nvPr>
        </p:nvSpPr>
        <p:spPr/>
      </p:sp>
      <p:sp>
        <p:nvSpPr>
          <p:cNvPr id="19354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94563"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77</a:t>
            </a:fld>
            <a:endParaRPr lang="en-US" altLang="zh-CN" sz="1200" dirty="0"/>
          </a:p>
        </p:txBody>
      </p:sp>
      <p:sp>
        <p:nvSpPr>
          <p:cNvPr id="194564" name="Rectangle 2"/>
          <p:cNvSpPr>
            <a:spLocks noGrp="1" noRot="1" noChangeAspect="1" noTextEdit="1"/>
          </p:cNvSpPr>
          <p:nvPr>
            <p:ph type="sldImg"/>
          </p:nvPr>
        </p:nvSpPr>
        <p:spPr/>
      </p:sp>
      <p:sp>
        <p:nvSpPr>
          <p:cNvPr id="194565"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9558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78</a:t>
            </a:fld>
            <a:endParaRPr lang="en-US" altLang="zh-CN" sz="1200" dirty="0"/>
          </a:p>
        </p:txBody>
      </p:sp>
      <p:sp>
        <p:nvSpPr>
          <p:cNvPr id="195588" name="Rectangle 2"/>
          <p:cNvSpPr>
            <a:spLocks noGrp="1" noRot="1" noChangeAspect="1" noTextEdit="1"/>
          </p:cNvSpPr>
          <p:nvPr>
            <p:ph type="sldImg"/>
          </p:nvPr>
        </p:nvSpPr>
        <p:spPr/>
      </p:sp>
      <p:sp>
        <p:nvSpPr>
          <p:cNvPr id="19558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95587"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80</a:t>
            </a:fld>
            <a:endParaRPr lang="en-US" altLang="zh-CN" sz="1200" dirty="0"/>
          </a:p>
        </p:txBody>
      </p:sp>
      <p:sp>
        <p:nvSpPr>
          <p:cNvPr id="195588" name="Rectangle 2"/>
          <p:cNvSpPr>
            <a:spLocks noGrp="1" noRot="1" noChangeAspect="1" noTextEdit="1"/>
          </p:cNvSpPr>
          <p:nvPr>
            <p:ph type="sldImg"/>
          </p:nvPr>
        </p:nvSpPr>
        <p:spPr/>
      </p:sp>
      <p:sp>
        <p:nvSpPr>
          <p:cNvPr id="195589"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33</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81</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82</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83</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84</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85</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86</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87</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88</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89</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90</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34</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91</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3"/>
          <p:cNvSpPr txBox="1">
            <a:spLocks noGrp="1"/>
          </p:cNvSpPr>
          <p:nvPr>
            <p:ph type="dt" sz="half"/>
          </p:nvPr>
        </p:nvSpPr>
        <p:spPr>
          <a:xfrm>
            <a:off x="3886200" y="0"/>
            <a:ext cx="2971800" cy="457200"/>
          </a:xfrm>
          <a:prstGeom prst="rect">
            <a:avLst/>
          </a:prstGeom>
          <a:noFill/>
          <a:ln w="9525">
            <a:noFill/>
          </a:ln>
        </p:spPr>
        <p:txBody>
          <a:bodyPr vert="horz" wrap="square" lIns="91440" tIns="45720" rIns="91440" bIns="45720" anchor="t" anchorCtr="0"/>
          <a:lstStyle/>
          <a:p>
            <a:pPr lvl="0" algn="r"/>
            <a:fld id="{BB962C8B-B14F-4D97-AF65-F5344CB8AC3E}" type="datetime1">
              <a:rPr lang="zh-CN" altLang="en-US" sz="1200" b="0" dirty="0">
                <a:solidFill>
                  <a:schemeClr val="tx1"/>
                </a:solidFill>
                <a:latin typeface="Tahoma" panose="020B0604030504040204" pitchFamily="34" charset="0"/>
              </a:rPr>
              <a:t>2025/5/23</a:t>
            </a:fld>
            <a:endParaRPr lang="zh-CN" altLang="en-US" sz="1200" b="0" dirty="0">
              <a:solidFill>
                <a:schemeClr val="tx1"/>
              </a:solidFill>
              <a:latin typeface="Tahoma" panose="020B0604030504040204" pitchFamily="34" charset="0"/>
            </a:endParaRPr>
          </a:p>
        </p:txBody>
      </p:sp>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b="0" dirty="0">
                <a:solidFill>
                  <a:schemeClr val="tx1"/>
                </a:solidFill>
                <a:latin typeface="Tahoma" panose="020B0604030504040204" pitchFamily="34" charset="0"/>
              </a:rPr>
              <a:t>92</a:t>
            </a:fld>
            <a:endParaRPr lang="en-US" altLang="zh-CN" sz="1200" b="0" dirty="0">
              <a:solidFill>
                <a:schemeClr val="tx1"/>
              </a:solidFill>
              <a:latin typeface="Tahoma" panose="020B0604030504040204" pitchFamily="34" charset="0"/>
            </a:endParaRPr>
          </a:p>
        </p:txBody>
      </p:sp>
      <p:sp>
        <p:nvSpPr>
          <p:cNvPr id="8195" name="Rectangle 2"/>
          <p:cNvSpPr>
            <a:spLocks noGrp="1" noRot="1" noChangeAspect="1" noTextEdit="1"/>
          </p:cNvSpPr>
          <p:nvPr>
            <p:ph type="sldImg"/>
          </p:nvPr>
        </p:nvSpPr>
        <p:spPr/>
      </p:sp>
      <p:sp>
        <p:nvSpPr>
          <p:cNvPr id="8196" name="Rectangle 3"/>
          <p:cNvSpPr>
            <a:spLocks noGrp="1"/>
          </p:cNvSpPr>
          <p:nvPr>
            <p:ph type="body"/>
          </p:nvPr>
        </p:nvSpPr>
        <p:spPr/>
        <p:txBody>
          <a:bodyPr wrap="square" lIns="91440" tIns="45720" rIns="91440" bIns="45720" anchor="t" anchorCtr="0"/>
          <a:lstStyle/>
          <a:p>
            <a:pPr lvl="0" eaLnBrk="1" hangingPunct="1"/>
            <a:r>
              <a:rPr lang="zh-CN" altLang="zh-CN" dirty="0"/>
              <a:t>VLIW处理机优点如下：</a:t>
            </a:r>
          </a:p>
          <a:p>
            <a:pPr lvl="0" eaLnBrk="1" hangingPunct="1"/>
            <a:r>
              <a:rPr lang="zh-CN" altLang="zh-CN" dirty="0"/>
              <a:t>① VLIW指令中并行操作同步在编译时完成，从而提高了处理机效率。</a:t>
            </a:r>
          </a:p>
          <a:p>
            <a:pPr lvl="0" eaLnBrk="1" hangingPunct="1"/>
            <a:r>
              <a:rPr lang="zh-CN" altLang="zh-CN" dirty="0"/>
              <a:t>② 当用户代码中有高的指令级并行度时，VLIW程序代码长度要短得多，因此经编译后的VLIW目标程序执行时间短。</a:t>
            </a:r>
          </a:p>
          <a:p>
            <a:pPr lvl="0" eaLnBrk="1" hangingPunct="1"/>
            <a:r>
              <a:rPr lang="zh-CN" altLang="zh-CN" dirty="0"/>
              <a:t>③ 大大简化运行时的资源调度，因为VLIW体系结构中指令并行性和数据移动是在编译时解决的。</a:t>
            </a:r>
          </a:p>
          <a:p>
            <a:pPr lvl="0" eaLnBrk="1" hangingPunct="1"/>
            <a:r>
              <a:rPr lang="zh-CN" altLang="zh-CN" dirty="0"/>
              <a:t>VLIW处理机缺点如下：</a:t>
            </a:r>
          </a:p>
          <a:p>
            <a:pPr lvl="0" eaLnBrk="1" hangingPunct="1"/>
            <a:r>
              <a:rPr lang="zh-CN" altLang="zh-CN" dirty="0"/>
              <a:t>① 必须有智能编译器的支持。在VLIW体系结构中开发的是标量运算中的随机并行性，与向量机中开发的有规则并行性及SIMD计算机中的锁步并行性不同。没有智能编译器有效代码生成，就无法使用VLIW机。</a:t>
            </a:r>
          </a:p>
          <a:p>
            <a:pPr lvl="0" eaLnBrk="1" hangingPunct="1"/>
            <a:r>
              <a:rPr lang="zh-CN" altLang="zh-CN" dirty="0"/>
              <a:t>② 软件兼容性差。必须解决与其他系列机软件向后兼容性的问题。</a:t>
            </a:r>
          </a:p>
          <a:p>
            <a:pPr lvl="0" eaLnBrk="1" hangingPunct="1"/>
            <a:r>
              <a:rPr lang="zh-CN" altLang="zh-CN" dirty="0"/>
              <a:t>③ 软件的可移植性差。为一台VLIW处理机编译的软件必须重新编译才能在另一台VLIW处理机上使用。当不同代的VLIW处理机的ILP增加时，必须开发新的智能编译器。</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35</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36</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
              <a:rPr lang="zh-CN" altLang="en-US" sz="1200" dirty="0"/>
              <a:t>2025/5/23</a:t>
            </a:fld>
            <a:endParaRPr lang="zh-CN" altLang="en-US" sz="1200" dirty="0"/>
          </a:p>
        </p:txBody>
      </p:sp>
      <p:sp>
        <p:nvSpPr>
          <p:cNvPr id="152579"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37</a:t>
            </a:fld>
            <a:endParaRPr lang="en-US" altLang="zh-CN" sz="1200" dirty="0"/>
          </a:p>
        </p:txBody>
      </p:sp>
      <p:sp>
        <p:nvSpPr>
          <p:cNvPr id="152580" name="Rectangle 2"/>
          <p:cNvSpPr>
            <a:spLocks noGrp="1" noRot="1" noChangeAspect="1" noTextEdit="1"/>
          </p:cNvSpPr>
          <p:nvPr>
            <p:ph type="sldImg"/>
          </p:nvPr>
        </p:nvSpPr>
        <p:spPr/>
      </p:sp>
      <p:sp>
        <p:nvSpPr>
          <p:cNvPr id="152581" name="Rectangle 3"/>
          <p:cNvSpPr>
            <a:spLocks noGrp="1"/>
          </p:cNvSpPr>
          <p:nvPr>
            <p:ph type="body" idx="1"/>
          </p:nvPr>
        </p:nvSpPr>
        <p:spPr/>
        <p:txBody>
          <a:bodyPr wrap="square" lIns="91440" tIns="45720" rIns="91440" bIns="45720" anchor="t" anchorCtr="0"/>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4.wdp"/><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0"/>
            <a:ext cx="12192000" cy="6858000"/>
          </a:xfrm>
          <a:prstGeom prst="rect">
            <a:avLst/>
          </a:prstGeom>
        </p:spPr>
      </p:pic>
      <p:sp>
        <p:nvSpPr>
          <p:cNvPr id="17" name="矩形 16"/>
          <p:cNvSpPr/>
          <p:nvPr userDrawn="1"/>
        </p:nvSpPr>
        <p:spPr>
          <a:xfrm>
            <a:off x="0" y="1"/>
            <a:ext cx="12192004" cy="1467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3"/>
          <p:cNvSpPr txBox="1"/>
          <p:nvPr userDrawn="1"/>
        </p:nvSpPr>
        <p:spPr>
          <a:xfrm>
            <a:off x="1272159" y="4237145"/>
            <a:ext cx="9647678" cy="766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6" name="矩形 15"/>
          <p:cNvSpPr/>
          <p:nvPr userDrawn="1"/>
        </p:nvSpPr>
        <p:spPr>
          <a:xfrm>
            <a:off x="0" y="1467852"/>
            <a:ext cx="12192000" cy="3921349"/>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hasCustomPrompt="1"/>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深蓝色教育课件</a:t>
            </a:r>
            <a:r>
              <a:rPr lang="en-US" altLang="zh-CN" dirty="0"/>
              <a:t>PPT</a:t>
            </a:r>
            <a:r>
              <a:rPr lang="zh-CN" altLang="en-US" dirty="0"/>
              <a:t>模板</a:t>
            </a:r>
          </a:p>
        </p:txBody>
      </p:sp>
      <p:sp>
        <p:nvSpPr>
          <p:cNvPr id="21" name="矩形 20"/>
          <p:cNvSpPr/>
          <p:nvPr userDrawn="1"/>
        </p:nvSpPr>
        <p:spPr>
          <a:xfrm>
            <a:off x="0" y="5389201"/>
            <a:ext cx="12192004" cy="146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3125" b="42232"/>
          <a:stretch>
            <a:fillRect/>
          </a:stretch>
        </p:blipFill>
        <p:spPr>
          <a:xfrm>
            <a:off x="0" y="3259658"/>
            <a:ext cx="12192000" cy="3628571"/>
          </a:xfrm>
          <a:prstGeom prst="rect">
            <a:avLst/>
          </a:prstGeom>
        </p:spPr>
      </p:pic>
      <p:sp>
        <p:nvSpPr>
          <p:cNvPr id="9" name="矩形 8"/>
          <p:cNvSpPr/>
          <p:nvPr userDrawn="1"/>
        </p:nvSpPr>
        <p:spPr>
          <a:xfrm>
            <a:off x="-12351" y="3122905"/>
            <a:ext cx="12237176"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a:off x="11724581" y="3812536"/>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flipH="1">
            <a:off x="4093059" y="5636078"/>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4261786" y="-360931"/>
            <a:ext cx="842078" cy="84207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8015122" y="1730475"/>
            <a:ext cx="719238" cy="7192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348513" y="3201702"/>
            <a:ext cx="842078" cy="84207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userDrawn="1"/>
        </p:nvSpPr>
        <p:spPr>
          <a:xfrm flipH="1">
            <a:off x="3910972" y="3084251"/>
            <a:ext cx="182087" cy="18208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1" name="椭圆 50"/>
          <p:cNvSpPr/>
          <p:nvPr userDrawn="1"/>
        </p:nvSpPr>
        <p:spPr>
          <a:xfrm flipH="1">
            <a:off x="8212096" y="5108994"/>
            <a:ext cx="701256" cy="70125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F876AE-369C-4E05-A7D6-E10E33B74EDE}" type="datetimeFigureOut">
              <a:rPr lang="zh-CN" altLang="en-US" smtClean="0"/>
              <a:t>2025/5/23</a:t>
            </a:fld>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D928DE60-5E4D-4D72-B6ED-5460FDAB005D}"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DB51818-898F-45F5-886A-6B86D05D6BC9}" type="datetime1">
              <a:rPr kumimoji="0" lang="zh-CN" altLang="en-US" sz="1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4" y="617538"/>
            <a:ext cx="10390716"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601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DB51818-898F-45F5-886A-6B86D05D6BC9}" type="datetime1">
              <a:rPr kumimoji="0" lang="zh-CN" altLang="en-US" sz="1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0"/>
            <a:ext cx="12192000" cy="6858000"/>
          </a:xfrm>
          <a:prstGeom prst="rect">
            <a:avLst/>
          </a:prstGeom>
        </p:spPr>
      </p:pic>
      <p:sp>
        <p:nvSpPr>
          <p:cNvPr id="17" name="矩形 16"/>
          <p:cNvSpPr/>
          <p:nvPr userDrawn="1"/>
        </p:nvSpPr>
        <p:spPr>
          <a:xfrm>
            <a:off x="0" y="1"/>
            <a:ext cx="12192004" cy="1467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3"/>
          <p:cNvSpPr txBox="1"/>
          <p:nvPr userDrawn="1"/>
        </p:nvSpPr>
        <p:spPr>
          <a:xfrm>
            <a:off x="1272159" y="4237145"/>
            <a:ext cx="9647678" cy="766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6" name="矩形 15"/>
          <p:cNvSpPr/>
          <p:nvPr userDrawn="1"/>
        </p:nvSpPr>
        <p:spPr>
          <a:xfrm>
            <a:off x="0" y="1467852"/>
            <a:ext cx="12192000" cy="3921349"/>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hasCustomPrompt="1"/>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深蓝色教育课件</a:t>
            </a:r>
            <a:r>
              <a:rPr lang="en-US" altLang="zh-CN" dirty="0"/>
              <a:t>PPT</a:t>
            </a:r>
            <a:r>
              <a:rPr lang="zh-CN" altLang="en-US" dirty="0"/>
              <a:t>模板</a:t>
            </a:r>
          </a:p>
        </p:txBody>
      </p:sp>
      <p:sp>
        <p:nvSpPr>
          <p:cNvPr id="21" name="矩形 20"/>
          <p:cNvSpPr/>
          <p:nvPr userDrawn="1"/>
        </p:nvSpPr>
        <p:spPr>
          <a:xfrm>
            <a:off x="0" y="5389201"/>
            <a:ext cx="12192004" cy="146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14200"/>
            <a:ext cx="12192000" cy="6872200"/>
          </a:xfrm>
          <a:prstGeom prst="rect">
            <a:avLst/>
          </a:prstGeom>
        </p:spPr>
      </p:pic>
      <p:sp>
        <p:nvSpPr>
          <p:cNvPr id="8" name="矩形 7"/>
          <p:cNvSpPr/>
          <p:nvPr userDrawn="1"/>
        </p:nvSpPr>
        <p:spPr>
          <a:xfrm>
            <a:off x="0" y="-28400"/>
            <a:ext cx="12191999" cy="280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userDrawn="1"/>
        </p:nvSpPr>
        <p:spPr>
          <a:xfrm>
            <a:off x="-4127" y="2779990"/>
            <a:ext cx="12200254" cy="4092210"/>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a:off x="-4127"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p:cNvSpPr/>
          <p:nvPr userDrawn="1"/>
        </p:nvSpPr>
        <p:spPr>
          <a:xfrm>
            <a:off x="7439024"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hasCustomPrompt="1"/>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谢谢观赏</a:t>
            </a:r>
          </a:p>
        </p:txBody>
      </p:sp>
      <p:sp>
        <p:nvSpPr>
          <p:cNvPr id="16" name="标题 14"/>
          <p:cNvSpPr txBox="1"/>
          <p:nvPr userDrawn="1"/>
        </p:nvSpPr>
        <p:spPr>
          <a:xfrm>
            <a:off x="3158173" y="4171176"/>
            <a:ext cx="5867400" cy="5739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14200"/>
            <a:ext cx="12192000" cy="6872200"/>
          </a:xfrm>
          <a:prstGeom prst="rect">
            <a:avLst/>
          </a:prstGeom>
        </p:spPr>
      </p:pic>
      <p:sp>
        <p:nvSpPr>
          <p:cNvPr id="8" name="矩形 7"/>
          <p:cNvSpPr/>
          <p:nvPr userDrawn="1"/>
        </p:nvSpPr>
        <p:spPr>
          <a:xfrm>
            <a:off x="0" y="-28400"/>
            <a:ext cx="12191999" cy="280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userDrawn="1"/>
        </p:nvSpPr>
        <p:spPr>
          <a:xfrm>
            <a:off x="-4127" y="2779990"/>
            <a:ext cx="12200254" cy="4092210"/>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a:off x="-4127"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p:cNvSpPr/>
          <p:nvPr userDrawn="1"/>
        </p:nvSpPr>
        <p:spPr>
          <a:xfrm>
            <a:off x="7439024"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hasCustomPrompt="1"/>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谢谢观赏</a:t>
            </a:r>
          </a:p>
        </p:txBody>
      </p:sp>
      <p:sp>
        <p:nvSpPr>
          <p:cNvPr id="16" name="标题 14"/>
          <p:cNvSpPr txBox="1"/>
          <p:nvPr userDrawn="1"/>
        </p:nvSpPr>
        <p:spPr>
          <a:xfrm>
            <a:off x="3158173" y="4171176"/>
            <a:ext cx="5867400" cy="5739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22" name="椭圆 21"/>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1117600" y="1190387"/>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1117600" y="572225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nvSpPr>
        <p:spPr>
          <a:xfrm>
            <a:off x="0" y="401733"/>
            <a:ext cx="43434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userDrawn="1"/>
        </p:nvSpPr>
        <p:spPr>
          <a:xfrm>
            <a:off x="0" y="6304823"/>
            <a:ext cx="12192000" cy="556828"/>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任意多边形 19"/>
          <p:cNvSpPr/>
          <p:nvPr userDrawn="1"/>
        </p:nvSpPr>
        <p:spPr>
          <a:xfrm rot="16200000">
            <a:off x="1023145" y="5143704"/>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rot="5400000">
            <a:off x="10890251" y="1107709"/>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3" name="椭圆 22"/>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hasCustomPrompt="1"/>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a:t>摘要 </a:t>
            </a:r>
            <a:r>
              <a:rPr lang="en-US" altLang="zh-CN" dirty="0"/>
              <a:t>ABSTRACT</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1332" y="0"/>
            <a:ext cx="12203332"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1"/>
            <a:ext cx="12192000" cy="1630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11332" y="5764516"/>
            <a:ext cx="12215364" cy="11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0" y="398847"/>
            <a:ext cx="31623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椭圆 17"/>
          <p:cNvSpPr/>
          <p:nvPr userDrawn="1"/>
        </p:nvSpPr>
        <p:spPr>
          <a:xfrm>
            <a:off x="8248650" y="1193562"/>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userDrawn="1"/>
        </p:nvSpPr>
        <p:spPr>
          <a:xfrm>
            <a:off x="9835456" y="-373413"/>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椭圆 19"/>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flipH="1">
            <a:off x="1332401" y="6349675"/>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hasCustomPrompt="1"/>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6" name="椭圆 5"/>
          <p:cNvSpPr/>
          <p:nvPr userDrawn="1"/>
        </p:nvSpPr>
        <p:spPr>
          <a:xfrm>
            <a:off x="8067675" y="5316806"/>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 t="28818" r="209" b="16226"/>
          <a:stretch>
            <a:fillRect/>
          </a:stretch>
        </p:blipFill>
        <p:spPr>
          <a:xfrm>
            <a:off x="0" y="1331610"/>
            <a:ext cx="12166600" cy="4419601"/>
          </a:xfrm>
          <a:prstGeom prst="rect">
            <a:avLst/>
          </a:prstGeom>
        </p:spPr>
      </p:pic>
      <p:sp>
        <p:nvSpPr>
          <p:cNvPr id="8" name="矩形 7"/>
          <p:cNvSpPr/>
          <p:nvPr userDrawn="1"/>
        </p:nvSpPr>
        <p:spPr>
          <a:xfrm>
            <a:off x="-6350" y="1331610"/>
            <a:ext cx="12192000" cy="4419601"/>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2540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50595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userDrawn="1"/>
        </p:nvSpPr>
        <p:spPr>
          <a:xfrm>
            <a:off x="-504825" y="16477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13" name="椭圆 12"/>
          <p:cNvSpPr/>
          <p:nvPr userDrawn="1"/>
        </p:nvSpPr>
        <p:spPr>
          <a:xfrm flipH="1">
            <a:off x="2913551" y="6131359"/>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椭圆 13"/>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userDrawn="1"/>
        </p:nvSpPr>
        <p:spPr>
          <a:xfrm>
            <a:off x="8729145" y="-479893"/>
            <a:ext cx="1009649" cy="1009649"/>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hasCustomPrompt="1"/>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请在这里输入标题文字</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1" name="矩形 10"/>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3226526"/>
            <a:ext cx="12192000" cy="3631474"/>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6219825" cy="6858031"/>
          </a:xfrm>
          <a:prstGeom prst="rect">
            <a:avLst/>
          </a:prstGeom>
        </p:spPr>
      </p:pic>
      <p:sp>
        <p:nvSpPr>
          <p:cNvPr id="9" name="矩形 8"/>
          <p:cNvSpPr/>
          <p:nvPr userDrawn="1"/>
        </p:nvSpPr>
        <p:spPr>
          <a:xfrm>
            <a:off x="-1" y="0"/>
            <a:ext cx="9075983"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16200000" flipV="1">
            <a:off x="10579916" y="-218705"/>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8" name="椭圆 7"/>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
        <p:nvSpPr>
          <p:cNvPr id="16" name="任意多边形 15"/>
          <p:cNvSpPr/>
          <p:nvPr userDrawn="1"/>
        </p:nvSpPr>
        <p:spPr>
          <a:xfrm>
            <a:off x="0" y="6755765"/>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3125" b="42232"/>
          <a:stretch>
            <a:fillRect/>
          </a:stretch>
        </p:blipFill>
        <p:spPr>
          <a:xfrm>
            <a:off x="0" y="3259658"/>
            <a:ext cx="12192000" cy="3628571"/>
          </a:xfrm>
          <a:prstGeom prst="rect">
            <a:avLst/>
          </a:prstGeom>
        </p:spPr>
      </p:pic>
      <p:sp>
        <p:nvSpPr>
          <p:cNvPr id="9" name="矩形 8"/>
          <p:cNvSpPr/>
          <p:nvPr userDrawn="1"/>
        </p:nvSpPr>
        <p:spPr>
          <a:xfrm>
            <a:off x="-12351" y="3122905"/>
            <a:ext cx="12237176"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a:off x="11724581" y="3812536"/>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flipH="1">
            <a:off x="4093059" y="5636078"/>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4261786" y="-360931"/>
            <a:ext cx="842078" cy="84207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8015122" y="1730475"/>
            <a:ext cx="719238" cy="7192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348513" y="3201702"/>
            <a:ext cx="842078" cy="84207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userDrawn="1"/>
        </p:nvSpPr>
        <p:spPr>
          <a:xfrm flipH="1">
            <a:off x="3910972" y="3084251"/>
            <a:ext cx="182087" cy="18208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1" name="椭圆 50"/>
          <p:cNvSpPr/>
          <p:nvPr userDrawn="1"/>
        </p:nvSpPr>
        <p:spPr>
          <a:xfrm flipH="1">
            <a:off x="8212096" y="5108994"/>
            <a:ext cx="701256" cy="70125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22" name="椭圆 21"/>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1117600" y="1190387"/>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1117600" y="572225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nvSpPr>
        <p:spPr>
          <a:xfrm>
            <a:off x="0" y="401733"/>
            <a:ext cx="43434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userDrawn="1"/>
        </p:nvSpPr>
        <p:spPr>
          <a:xfrm>
            <a:off x="0" y="6304823"/>
            <a:ext cx="12192000" cy="556828"/>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任意多边形 19"/>
          <p:cNvSpPr/>
          <p:nvPr userDrawn="1"/>
        </p:nvSpPr>
        <p:spPr>
          <a:xfrm rot="16200000">
            <a:off x="1023145" y="5143704"/>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rot="5400000">
            <a:off x="10890251" y="1107709"/>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3" name="椭圆 22"/>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hasCustomPrompt="1"/>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a:t>摘要 </a:t>
            </a:r>
            <a:r>
              <a:rPr lang="en-US" altLang="zh-CN" dirty="0"/>
              <a:t>ABSTRACT</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F876AE-369C-4E05-A7D6-E10E33B74EDE}" type="datetimeFigureOut">
              <a:rPr lang="zh-CN" altLang="en-US" smtClean="0"/>
              <a:t>2025/5/23</a:t>
            </a:fld>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D928DE60-5E4D-4D72-B6ED-5460FDAB005D}"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DB51818-898F-45F5-886A-6B86D05D6BC9}" type="datetime1">
              <a:rPr kumimoji="0" lang="zh-CN" altLang="en-US" sz="1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4" y="617538"/>
            <a:ext cx="10390716"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60117" y="2017713"/>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DB51818-898F-45F5-886A-6B86D05D6BC9}" type="datetime1">
              <a:rPr kumimoji="0" lang="zh-CN" altLang="en-US" sz="1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0"/>
            <a:ext cx="12192000" cy="6858000"/>
          </a:xfrm>
          <a:prstGeom prst="rect">
            <a:avLst/>
          </a:prstGeom>
        </p:spPr>
      </p:pic>
      <p:sp>
        <p:nvSpPr>
          <p:cNvPr id="17" name="矩形 16"/>
          <p:cNvSpPr/>
          <p:nvPr userDrawn="1"/>
        </p:nvSpPr>
        <p:spPr>
          <a:xfrm>
            <a:off x="0" y="1"/>
            <a:ext cx="12192004" cy="14678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3"/>
          <p:cNvSpPr txBox="1"/>
          <p:nvPr userDrawn="1"/>
        </p:nvSpPr>
        <p:spPr>
          <a:xfrm>
            <a:off x="1272159" y="4237145"/>
            <a:ext cx="9647678" cy="7666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
        <p:nvSpPr>
          <p:cNvPr id="16" name="矩形 15"/>
          <p:cNvSpPr/>
          <p:nvPr userDrawn="1"/>
        </p:nvSpPr>
        <p:spPr>
          <a:xfrm>
            <a:off x="0" y="1467852"/>
            <a:ext cx="12192000" cy="3921349"/>
          </a:xfrm>
          <a:prstGeom prst="rect">
            <a:avLst/>
          </a:prstGeom>
          <a:gradFill>
            <a:gsLst>
              <a:gs pos="0">
                <a:srgbClr val="203A6B">
                  <a:alpha val="85000"/>
                </a:srgbClr>
              </a:gs>
              <a:gs pos="69000">
                <a:srgbClr val="203A6B">
                  <a:alpha val="95000"/>
                </a:srgbClr>
              </a:gs>
              <a:gs pos="38000">
                <a:srgbClr val="203A6B">
                  <a:alpha val="90000"/>
                </a:srgbClr>
              </a:gs>
              <a:gs pos="100000">
                <a:srgbClr val="203A6B">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hasCustomPrompt="1"/>
          </p:nvPr>
        </p:nvSpPr>
        <p:spPr>
          <a:xfrm>
            <a:off x="999116" y="2211699"/>
            <a:ext cx="10193761" cy="904920"/>
          </a:xfrm>
        </p:spPr>
        <p:txBody>
          <a:bodyPr>
            <a:norm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深蓝色教育课件</a:t>
            </a:r>
            <a:r>
              <a:rPr lang="en-US" altLang="zh-CN" dirty="0"/>
              <a:t>PPT</a:t>
            </a:r>
            <a:r>
              <a:rPr lang="zh-CN" altLang="en-US" dirty="0"/>
              <a:t>模板</a:t>
            </a:r>
          </a:p>
        </p:txBody>
      </p:sp>
      <p:sp>
        <p:nvSpPr>
          <p:cNvPr id="21" name="矩形 20"/>
          <p:cNvSpPr/>
          <p:nvPr userDrawn="1"/>
        </p:nvSpPr>
        <p:spPr>
          <a:xfrm>
            <a:off x="0" y="5389201"/>
            <a:ext cx="12192004" cy="1468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6" name="组合 5"/>
          <p:cNvGrpSpPr/>
          <p:nvPr userDrawn="1"/>
        </p:nvGrpSpPr>
        <p:grpSpPr>
          <a:xfrm>
            <a:off x="5353386" y="580001"/>
            <a:ext cx="1485223" cy="1485223"/>
            <a:chOff x="4253243" y="158536"/>
            <a:chExt cx="3746377" cy="3746377"/>
          </a:xfrm>
        </p:grpSpPr>
        <p:sp>
          <p:nvSpPr>
            <p:cNvPr id="14" name="椭圆 13"/>
            <p:cNvSpPr/>
            <p:nvPr userDrawn="1"/>
          </p:nvSpPr>
          <p:spPr>
            <a:xfrm>
              <a:off x="4377890" y="297356"/>
              <a:ext cx="3515557" cy="351555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4253243" y="158536"/>
              <a:ext cx="3746377" cy="3746377"/>
            </a:xfrm>
            <a:prstGeom prst="rect">
              <a:avLst/>
            </a:prstGeom>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03"/>
          <a:stretch>
            <a:fillRect/>
          </a:stretch>
        </p:blipFill>
        <p:spPr>
          <a:xfrm>
            <a:off x="0" y="-14200"/>
            <a:ext cx="12192000" cy="6872200"/>
          </a:xfrm>
          <a:prstGeom prst="rect">
            <a:avLst/>
          </a:prstGeom>
        </p:spPr>
      </p:pic>
      <p:sp>
        <p:nvSpPr>
          <p:cNvPr id="8" name="矩形 7"/>
          <p:cNvSpPr/>
          <p:nvPr userDrawn="1"/>
        </p:nvSpPr>
        <p:spPr>
          <a:xfrm>
            <a:off x="0" y="-28400"/>
            <a:ext cx="12191999" cy="2808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8"/>
          <p:cNvSpPr/>
          <p:nvPr userDrawn="1"/>
        </p:nvSpPr>
        <p:spPr>
          <a:xfrm>
            <a:off x="-4127" y="2779990"/>
            <a:ext cx="12200254" cy="4092210"/>
          </a:xfrm>
          <a:prstGeom prst="rect">
            <a:avLst/>
          </a:prstGeom>
          <a:solidFill>
            <a:srgbClr val="1B3868">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5373936" y="847215"/>
            <a:ext cx="1425282" cy="1425282"/>
          </a:xfrm>
          <a:prstGeom prst="rect">
            <a:avLst/>
          </a:prstGeom>
        </p:spPr>
      </p:pic>
      <p:sp>
        <p:nvSpPr>
          <p:cNvPr id="13" name="矩形 12"/>
          <p:cNvSpPr/>
          <p:nvPr userDrawn="1"/>
        </p:nvSpPr>
        <p:spPr>
          <a:xfrm>
            <a:off x="-4127"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矩形 13"/>
          <p:cNvSpPr/>
          <p:nvPr userDrawn="1"/>
        </p:nvSpPr>
        <p:spPr>
          <a:xfrm>
            <a:off x="7439024" y="1559856"/>
            <a:ext cx="4752976" cy="45719"/>
          </a:xfrm>
          <a:prstGeom prst="rect">
            <a:avLst/>
          </a:prstGeom>
          <a:solidFill>
            <a:srgbClr val="203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hasCustomPrompt="1"/>
          </p:nvPr>
        </p:nvSpPr>
        <p:spPr>
          <a:xfrm>
            <a:off x="3241300" y="3207017"/>
            <a:ext cx="5867400" cy="573952"/>
          </a:xfrm>
        </p:spPr>
        <p:txBody>
          <a:bodyPr>
            <a:noAutofit/>
          </a:bodyPr>
          <a:lstStyle>
            <a:lvl1pPr algn="ctr">
              <a:defRPr sz="4800" b="1" spc="1500" baseline="0">
                <a:solidFill>
                  <a:schemeClr val="bg1"/>
                </a:solidFill>
                <a:latin typeface="微软雅黑" panose="020B0503020204020204" pitchFamily="34" charset="-122"/>
                <a:ea typeface="微软雅黑" panose="020B0503020204020204" pitchFamily="34" charset="-122"/>
              </a:defRPr>
            </a:lvl1pPr>
          </a:lstStyle>
          <a:p>
            <a:r>
              <a:rPr lang="zh-CN" altLang="en-US" dirty="0"/>
              <a:t>谢谢观赏</a:t>
            </a:r>
          </a:p>
        </p:txBody>
      </p:sp>
      <p:sp>
        <p:nvSpPr>
          <p:cNvPr id="16" name="标题 14"/>
          <p:cNvSpPr txBox="1"/>
          <p:nvPr userDrawn="1"/>
        </p:nvSpPr>
        <p:spPr>
          <a:xfrm>
            <a:off x="3158173" y="4171176"/>
            <a:ext cx="5867400" cy="57395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前言">
    <p:spTree>
      <p:nvGrpSpPr>
        <p:cNvPr id="1" name=""/>
        <p:cNvGrpSpPr/>
        <p:nvPr/>
      </p:nvGrpSpPr>
      <p:grpSpPr>
        <a:xfrm>
          <a:off x="0" y="0"/>
          <a:ext cx="0" cy="0"/>
          <a:chOff x="0" y="0"/>
          <a:chExt cx="0" cy="0"/>
        </a:xfrm>
      </p:grpSpPr>
      <p:sp>
        <p:nvSpPr>
          <p:cNvPr id="22" name="椭圆 21"/>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userDrawn="1"/>
        </p:nvCxnSpPr>
        <p:spPr>
          <a:xfrm>
            <a:off x="1117600" y="1190387"/>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1117600" y="5722258"/>
            <a:ext cx="10287000" cy="0"/>
          </a:xfrm>
          <a:prstGeom prst="line">
            <a:avLst/>
          </a:prstGeom>
          <a:ln w="28575">
            <a:solidFill>
              <a:srgbClr val="203A6B"/>
            </a:solidFill>
          </a:ln>
        </p:spPr>
        <p:style>
          <a:lnRef idx="1">
            <a:schemeClr val="accent1"/>
          </a:lnRef>
          <a:fillRef idx="0">
            <a:schemeClr val="accent1"/>
          </a:fillRef>
          <a:effectRef idx="0">
            <a:schemeClr val="accent1"/>
          </a:effectRef>
          <a:fontRef idx="minor">
            <a:schemeClr val="tx1"/>
          </a:fontRef>
        </p:style>
      </p:cxnSp>
      <p:sp>
        <p:nvSpPr>
          <p:cNvPr id="17" name="任意多边形: 形状 15"/>
          <p:cNvSpPr/>
          <p:nvPr userDrawn="1"/>
        </p:nvSpPr>
        <p:spPr>
          <a:xfrm>
            <a:off x="0" y="401733"/>
            <a:ext cx="43434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203640" y="436282"/>
            <a:ext cx="729370" cy="729370"/>
          </a:xfrm>
          <a:prstGeom prst="rect">
            <a:avLst/>
          </a:prstGeom>
          <a:ln>
            <a:noFill/>
          </a:ln>
        </p:spPr>
      </p:pic>
      <p:sp>
        <p:nvSpPr>
          <p:cNvPr id="18" name="矩形 17"/>
          <p:cNvSpPr/>
          <p:nvPr userDrawn="1"/>
        </p:nvSpPr>
        <p:spPr>
          <a:xfrm>
            <a:off x="0" y="6304823"/>
            <a:ext cx="12192000" cy="556828"/>
          </a:xfrm>
          <a:prstGeom prst="rect">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任意多边形 19"/>
          <p:cNvSpPr/>
          <p:nvPr userDrawn="1"/>
        </p:nvSpPr>
        <p:spPr>
          <a:xfrm rot="16200000">
            <a:off x="1023145" y="5143704"/>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rot="5400000">
            <a:off x="10890251" y="1107709"/>
            <a:ext cx="622301" cy="636588"/>
          </a:xfrm>
          <a:custGeom>
            <a:avLst/>
            <a:gdLst>
              <a:gd name="connsiteX0" fmla="*/ 622301 w 622301"/>
              <a:gd name="connsiteY0" fmla="*/ 0 h 636588"/>
              <a:gd name="connsiteX1" fmla="*/ 622301 w 622301"/>
              <a:gd name="connsiteY1" fmla="*/ 155576 h 636588"/>
              <a:gd name="connsiteX2" fmla="*/ 155576 w 622301"/>
              <a:gd name="connsiteY2" fmla="*/ 155576 h 636588"/>
              <a:gd name="connsiteX3" fmla="*/ 155576 w 622301"/>
              <a:gd name="connsiteY3" fmla="*/ 636588 h 636588"/>
              <a:gd name="connsiteX4" fmla="*/ 1 w 622301"/>
              <a:gd name="connsiteY4" fmla="*/ 636588 h 636588"/>
              <a:gd name="connsiteX5" fmla="*/ 1 w 622301"/>
              <a:gd name="connsiteY5" fmla="*/ 155576 h 636588"/>
              <a:gd name="connsiteX6" fmla="*/ 0 w 622301"/>
              <a:gd name="connsiteY6" fmla="*/ 155576 h 636588"/>
              <a:gd name="connsiteX7" fmla="*/ 0 w 622301"/>
              <a:gd name="connsiteY7"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01" h="636588">
                <a:moveTo>
                  <a:pt x="622301" y="0"/>
                </a:moveTo>
                <a:lnTo>
                  <a:pt x="622301" y="155576"/>
                </a:lnTo>
                <a:lnTo>
                  <a:pt x="155576" y="155576"/>
                </a:lnTo>
                <a:lnTo>
                  <a:pt x="155576" y="636588"/>
                </a:lnTo>
                <a:lnTo>
                  <a:pt x="1" y="636588"/>
                </a:lnTo>
                <a:lnTo>
                  <a:pt x="1" y="155576"/>
                </a:lnTo>
                <a:lnTo>
                  <a:pt x="0" y="155576"/>
                </a:lnTo>
                <a:lnTo>
                  <a:pt x="0" y="0"/>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3" name="椭圆 22"/>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hasCustomPrompt="1"/>
          </p:nvPr>
        </p:nvSpPr>
        <p:spPr>
          <a:xfrm>
            <a:off x="990160" y="498570"/>
            <a:ext cx="3172265" cy="622302"/>
          </a:xfrm>
        </p:spPr>
        <p:txBody>
          <a:bodyPr>
            <a:normAutofit/>
          </a:bodyPr>
          <a:lstStyle>
            <a:lvl1pP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a:t>摘要 </a:t>
            </a:r>
            <a:r>
              <a:rPr lang="en-US" altLang="zh-CN" dirty="0"/>
              <a:t>ABSTRACT</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1332" y="0"/>
            <a:ext cx="12203332"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1"/>
            <a:ext cx="12192000" cy="1630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11332" y="5764516"/>
            <a:ext cx="12215364" cy="11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0" y="398847"/>
            <a:ext cx="31623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椭圆 17"/>
          <p:cNvSpPr/>
          <p:nvPr userDrawn="1"/>
        </p:nvSpPr>
        <p:spPr>
          <a:xfrm>
            <a:off x="8248650" y="1193562"/>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userDrawn="1"/>
        </p:nvSpPr>
        <p:spPr>
          <a:xfrm>
            <a:off x="9835456" y="-373413"/>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椭圆 19"/>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flipH="1">
            <a:off x="1332401" y="6349675"/>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23" name="图片 22"/>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5" name="标题 24"/>
          <p:cNvSpPr>
            <a:spLocks noGrp="1"/>
          </p:cNvSpPr>
          <p:nvPr>
            <p:ph type="title" hasCustomPrompt="1"/>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6" name="椭圆 5"/>
          <p:cNvSpPr/>
          <p:nvPr userDrawn="1"/>
        </p:nvSpPr>
        <p:spPr>
          <a:xfrm>
            <a:off x="8067675" y="5316806"/>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 t="28818" r="209" b="16226"/>
          <a:stretch>
            <a:fillRect/>
          </a:stretch>
        </p:blipFill>
        <p:spPr>
          <a:xfrm>
            <a:off x="0" y="1331610"/>
            <a:ext cx="12166600" cy="4419601"/>
          </a:xfrm>
          <a:prstGeom prst="rect">
            <a:avLst/>
          </a:prstGeom>
        </p:spPr>
      </p:pic>
      <p:sp>
        <p:nvSpPr>
          <p:cNvPr id="8" name="矩形 7"/>
          <p:cNvSpPr/>
          <p:nvPr userDrawn="1"/>
        </p:nvSpPr>
        <p:spPr>
          <a:xfrm>
            <a:off x="-6350" y="1331610"/>
            <a:ext cx="12192000" cy="4419601"/>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2540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50595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userDrawn="1"/>
        </p:nvSpPr>
        <p:spPr>
          <a:xfrm>
            <a:off x="-504825" y="16477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13" name="椭圆 12"/>
          <p:cNvSpPr/>
          <p:nvPr userDrawn="1"/>
        </p:nvSpPr>
        <p:spPr>
          <a:xfrm flipH="1">
            <a:off x="2913551" y="6131359"/>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椭圆 13"/>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userDrawn="1"/>
        </p:nvSpPr>
        <p:spPr>
          <a:xfrm>
            <a:off x="8729145" y="-479893"/>
            <a:ext cx="1009649" cy="1009649"/>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203A6B"/>
                </a:solidFill>
                <a:latin typeface="华文行楷" panose="02010800040101010101" pitchFamily="2" charset="-122"/>
                <a:ea typeface="华文行楷" panose="02010800040101010101" pitchFamily="2" charset="-122"/>
              </a:rPr>
              <a:t>广东省工商高级技工学校</a:t>
            </a:r>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19" name="标题 20"/>
          <p:cNvSpPr>
            <a:spLocks noGrp="1"/>
          </p:cNvSpPr>
          <p:nvPr>
            <p:ph type="title" hasCustomPrompt="1"/>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请在这里输入标题文字</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7" name="文本框 6"/>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8" name="图片 7"/>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11" name="矩形 10"/>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1332" y="0"/>
            <a:ext cx="12203332" cy="6858000"/>
          </a:xfrm>
          <a:prstGeom prst="rect">
            <a:avLst/>
          </a:prstGeom>
          <a:gradFill>
            <a:gsLst>
              <a:gs pos="0">
                <a:srgbClr val="203A6B"/>
              </a:gs>
              <a:gs pos="75000">
                <a:srgbClr val="203A6B">
                  <a:alpha val="84000"/>
                </a:srgbClr>
              </a:gs>
              <a:gs pos="38000">
                <a:srgbClr val="203A6B">
                  <a:alpha val="74000"/>
                </a:srgbClr>
              </a:gs>
              <a:gs pos="100000">
                <a:srgbClr val="203A6B">
                  <a:alpha val="95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1"/>
            <a:ext cx="12192000" cy="1630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11332" y="5764516"/>
            <a:ext cx="12215364" cy="11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任意多边形: 形状 15"/>
          <p:cNvSpPr/>
          <p:nvPr userDrawn="1"/>
        </p:nvSpPr>
        <p:spPr>
          <a:xfrm>
            <a:off x="0" y="398847"/>
            <a:ext cx="3162300" cy="804240"/>
          </a:xfrm>
          <a:custGeom>
            <a:avLst/>
            <a:gdLst>
              <a:gd name="connsiteX0" fmla="*/ 0 w 2662725"/>
              <a:gd name="connsiteY0" fmla="*/ 0 h 646332"/>
              <a:gd name="connsiteX1" fmla="*/ 2501142 w 2662725"/>
              <a:gd name="connsiteY1" fmla="*/ 0 h 646332"/>
              <a:gd name="connsiteX2" fmla="*/ 2662725 w 2662725"/>
              <a:gd name="connsiteY2" fmla="*/ 646332 h 646332"/>
              <a:gd name="connsiteX3" fmla="*/ 0 w 2662725"/>
              <a:gd name="connsiteY3" fmla="*/ 646332 h 646332"/>
            </a:gdLst>
            <a:ahLst/>
            <a:cxnLst>
              <a:cxn ang="0">
                <a:pos x="connsiteX0" y="connsiteY0"/>
              </a:cxn>
              <a:cxn ang="0">
                <a:pos x="connsiteX1" y="connsiteY1"/>
              </a:cxn>
              <a:cxn ang="0">
                <a:pos x="connsiteX2" y="connsiteY2"/>
              </a:cxn>
              <a:cxn ang="0">
                <a:pos x="connsiteX3" y="connsiteY3"/>
              </a:cxn>
            </a:cxnLst>
            <a:rect l="l" t="t" r="r" b="b"/>
            <a:pathLst>
              <a:path w="2662725" h="646332">
                <a:moveTo>
                  <a:pt x="0" y="0"/>
                </a:moveTo>
                <a:lnTo>
                  <a:pt x="2501142" y="0"/>
                </a:lnTo>
                <a:lnTo>
                  <a:pt x="2662725" y="646332"/>
                </a:lnTo>
                <a:lnTo>
                  <a:pt x="0" y="646332"/>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8" name="椭圆 17"/>
          <p:cNvSpPr/>
          <p:nvPr userDrawn="1"/>
        </p:nvSpPr>
        <p:spPr>
          <a:xfrm>
            <a:off x="8248650" y="1193562"/>
            <a:ext cx="361950" cy="361950"/>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椭圆 18"/>
          <p:cNvSpPr/>
          <p:nvPr userDrawn="1"/>
        </p:nvSpPr>
        <p:spPr>
          <a:xfrm>
            <a:off x="9835456" y="-373413"/>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椭圆 19"/>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1" name="椭圆 20"/>
          <p:cNvSpPr/>
          <p:nvPr userDrawn="1"/>
        </p:nvSpPr>
        <p:spPr>
          <a:xfrm flipH="1">
            <a:off x="1332401" y="6349675"/>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标题 24"/>
          <p:cNvSpPr>
            <a:spLocks noGrp="1"/>
          </p:cNvSpPr>
          <p:nvPr>
            <p:ph type="title" hasCustomPrompt="1"/>
          </p:nvPr>
        </p:nvSpPr>
        <p:spPr>
          <a:xfrm>
            <a:off x="-11332" y="443878"/>
            <a:ext cx="2983132" cy="714177"/>
          </a:xfrm>
        </p:spPr>
        <p:txBody>
          <a:bodyPr>
            <a:normAutofit/>
          </a:bodyPr>
          <a:lstStyle>
            <a:lvl1pPr algn="ctr">
              <a:defRPr sz="2400" b="1" i="0" spc="0">
                <a:solidFill>
                  <a:schemeClr val="bg1"/>
                </a:solidFill>
                <a:latin typeface="微软雅黑" panose="020B0503020204020204" pitchFamily="34" charset="-122"/>
                <a:ea typeface="微软雅黑" panose="020B0503020204020204" pitchFamily="34" charset="-122"/>
              </a:defRPr>
            </a:lvl1pPr>
          </a:lstStyle>
          <a:p>
            <a:r>
              <a:rPr lang="zh-CN" altLang="en-US" dirty="0"/>
              <a:t>目录 </a:t>
            </a:r>
            <a:r>
              <a:rPr lang="en-US" altLang="zh-CN" dirty="0"/>
              <a:t>CONTENT</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3226526"/>
            <a:ext cx="12192000" cy="3631474"/>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6219825" cy="6858031"/>
          </a:xfrm>
          <a:prstGeom prst="rect">
            <a:avLst/>
          </a:prstGeom>
        </p:spPr>
      </p:pic>
      <p:sp>
        <p:nvSpPr>
          <p:cNvPr id="9" name="矩形 8"/>
          <p:cNvSpPr/>
          <p:nvPr userDrawn="1"/>
        </p:nvSpPr>
        <p:spPr>
          <a:xfrm>
            <a:off x="-1" y="0"/>
            <a:ext cx="9075983"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2" name="图片 11"/>
          <p:cNvPicPr>
            <a:picLocks noChangeAspect="1"/>
          </p:cNvPicPr>
          <p:nvPr userDrawn="1"/>
        </p:nvPicPr>
        <p:blipFill>
          <a:blip r:embed="rId4" cstate="print">
            <a:extLst>
              <a:ext uri="{BEBA8EAE-BF5A-486C-A8C5-ECC9F3942E4B}">
                <a14:imgProps xmlns:a14="http://schemas.microsoft.com/office/drawing/2010/main">
                  <a14:imgLayer r:embed="rId5">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13" name="矩形 12"/>
          <p:cNvSpPr/>
          <p:nvPr userDrawn="1"/>
        </p:nvSpPr>
        <p:spPr>
          <a:xfrm rot="16200000" flipV="1">
            <a:off x="10579916" y="-218705"/>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8" name="椭圆 7"/>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1" name="图片 10"/>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2" name="椭圆 21"/>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8158161" y="2691520"/>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
        <p:nvSpPr>
          <p:cNvPr id="16" name="任意多边形 15"/>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3125" b="42232"/>
          <a:stretch>
            <a:fillRect/>
          </a:stretch>
        </p:blipFill>
        <p:spPr>
          <a:xfrm>
            <a:off x="0" y="3259658"/>
            <a:ext cx="12192000" cy="3628571"/>
          </a:xfrm>
          <a:prstGeom prst="rect">
            <a:avLst/>
          </a:prstGeom>
        </p:spPr>
      </p:pic>
      <p:sp>
        <p:nvSpPr>
          <p:cNvPr id="9" name="矩形 8"/>
          <p:cNvSpPr/>
          <p:nvPr userDrawn="1"/>
        </p:nvSpPr>
        <p:spPr>
          <a:xfrm>
            <a:off x="-12351" y="3122905"/>
            <a:ext cx="12237176" cy="3902075"/>
          </a:xfrm>
          <a:prstGeom prst="rect">
            <a:avLst/>
          </a:prstGeom>
          <a:gradFill>
            <a:gsLst>
              <a:gs pos="0">
                <a:schemeClr val="bg1"/>
              </a:gs>
              <a:gs pos="69000">
                <a:schemeClr val="bg1">
                  <a:alpha val="94000"/>
                </a:schemeClr>
              </a:gs>
              <a:gs pos="38000">
                <a:schemeClr val="bg1"/>
              </a:gs>
              <a:gs pos="100000">
                <a:schemeClr val="bg1">
                  <a:alpha val="6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2" name="图片 11"/>
          <p:cNvPicPr>
            <a:picLocks noChangeAspect="1"/>
          </p:cNvPicPr>
          <p:nvPr userDrawn="1"/>
        </p:nvPicPr>
        <p:blipFill>
          <a:blip r:embed="rId3" cstate="print">
            <a:extLst>
              <a:ext uri="{BEBA8EAE-BF5A-486C-A8C5-ECC9F3942E4B}">
                <a14:imgProps xmlns:a14="http://schemas.microsoft.com/office/drawing/2010/main">
                  <a14:imgLayer r:embed="rId4">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1" name="椭圆 20"/>
          <p:cNvSpPr/>
          <p:nvPr userDrawn="1"/>
        </p:nvSpPr>
        <p:spPr>
          <a:xfrm>
            <a:off x="11724581" y="3812536"/>
            <a:ext cx="934838" cy="934838"/>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flipH="1">
            <a:off x="4093059" y="5636078"/>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4261786" y="-360931"/>
            <a:ext cx="842078" cy="84207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椭圆 23"/>
          <p:cNvSpPr/>
          <p:nvPr userDrawn="1"/>
        </p:nvSpPr>
        <p:spPr>
          <a:xfrm>
            <a:off x="8015122" y="1730475"/>
            <a:ext cx="719238" cy="71923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椭圆 24"/>
          <p:cNvSpPr/>
          <p:nvPr userDrawn="1"/>
        </p:nvSpPr>
        <p:spPr>
          <a:xfrm>
            <a:off x="348513" y="3201702"/>
            <a:ext cx="842078" cy="842078"/>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userDrawn="1"/>
        </p:nvSpPr>
        <p:spPr>
          <a:xfrm flipH="1">
            <a:off x="3910972" y="3084251"/>
            <a:ext cx="182087" cy="182087"/>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1" name="椭圆 50"/>
          <p:cNvSpPr/>
          <p:nvPr userDrawn="1"/>
        </p:nvSpPr>
        <p:spPr>
          <a:xfrm flipH="1">
            <a:off x="8212096" y="5108994"/>
            <a:ext cx="701256" cy="701256"/>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内容页4">
    <p:spTree>
      <p:nvGrpSpPr>
        <p:cNvPr id="1" name=""/>
        <p:cNvGrpSpPr/>
        <p:nvPr/>
      </p:nvGrpSpPr>
      <p:grpSpPr>
        <a:xfrm>
          <a:off x="0" y="0"/>
          <a:ext cx="0" cy="0"/>
          <a:chOff x="0" y="0"/>
          <a:chExt cx="0" cy="0"/>
        </a:xfrm>
      </p:grpSpPr>
      <p:sp>
        <p:nvSpPr>
          <p:cNvPr id="11" name="文本框 10"/>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20" name="矩形 19"/>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grpSp>
        <p:nvGrpSpPr>
          <p:cNvPr id="7" name="组合 6"/>
          <p:cNvGrpSpPr/>
          <p:nvPr userDrawn="1"/>
        </p:nvGrpSpPr>
        <p:grpSpPr>
          <a:xfrm>
            <a:off x="0" y="4803197"/>
            <a:ext cx="1001081" cy="2274127"/>
            <a:chOff x="0" y="4803197"/>
            <a:chExt cx="1001081" cy="2274127"/>
          </a:xfrm>
        </p:grpSpPr>
        <p:sp>
          <p:nvSpPr>
            <p:cNvPr id="3" name="等腰三角形 2"/>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userDrawn="1"/>
        </p:nvSpPr>
        <p:spPr>
          <a:xfrm>
            <a:off x="1112932" y="6798876"/>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userDrawn="1"/>
        </p:nvSpPr>
        <p:spPr>
          <a:xfrm>
            <a:off x="-20411" y="-13927"/>
            <a:ext cx="11088000" cy="90000"/>
          </a:xfrm>
          <a:prstGeom prst="rect">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rot="10800000">
            <a:off x="11190919" y="-193679"/>
            <a:ext cx="1001081" cy="2274127"/>
            <a:chOff x="0" y="4803197"/>
            <a:chExt cx="1001081" cy="2274127"/>
          </a:xfrm>
        </p:grpSpPr>
        <p:sp>
          <p:nvSpPr>
            <p:cNvPr id="67" name="等腰三角形 66"/>
            <p:cNvSpPr/>
            <p:nvPr userDrawn="1"/>
          </p:nvSpPr>
          <p:spPr>
            <a:xfrm rot="5400000">
              <a:off x="-300773" y="5585174"/>
              <a:ext cx="1602627" cy="1001081"/>
            </a:xfrm>
            <a:prstGeom prst="triangle">
              <a:avLst>
                <a:gd name="adj" fmla="val 100000"/>
              </a:avLst>
            </a:prstGeom>
            <a:solidFill>
              <a:srgbClr val="1B38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userDrawn="1"/>
          </p:nvSpPr>
          <p:spPr>
            <a:xfrm rot="-1920000">
              <a:off x="526954" y="4803197"/>
              <a:ext cx="66107" cy="2274127"/>
            </a:xfrm>
            <a:custGeom>
              <a:avLst/>
              <a:gdLst>
                <a:gd name="connsiteX0" fmla="*/ 66107 w 66107"/>
                <a:gd name="connsiteY0" fmla="*/ 0 h 2274127"/>
                <a:gd name="connsiteX1" fmla="*/ 66107 w 66107"/>
                <a:gd name="connsiteY1" fmla="*/ 2274127 h 2274127"/>
                <a:gd name="connsiteX2" fmla="*/ 0 w 66107"/>
                <a:gd name="connsiteY2" fmla="*/ 2232818 h 2274127"/>
                <a:gd name="connsiteX3" fmla="*/ 0 w 66107"/>
                <a:gd name="connsiteY3" fmla="*/ 105793 h 2274127"/>
              </a:gdLst>
              <a:ahLst/>
              <a:cxnLst>
                <a:cxn ang="0">
                  <a:pos x="connsiteX0" y="connsiteY0"/>
                </a:cxn>
                <a:cxn ang="0">
                  <a:pos x="connsiteX1" y="connsiteY1"/>
                </a:cxn>
                <a:cxn ang="0">
                  <a:pos x="connsiteX2" y="connsiteY2"/>
                </a:cxn>
                <a:cxn ang="0">
                  <a:pos x="connsiteX3" y="connsiteY3"/>
                </a:cxn>
              </a:cxnLst>
              <a:rect l="l" t="t" r="r" b="b"/>
              <a:pathLst>
                <a:path w="66107" h="2274127">
                  <a:moveTo>
                    <a:pt x="66107" y="0"/>
                  </a:moveTo>
                  <a:lnTo>
                    <a:pt x="66107" y="2274127"/>
                  </a:lnTo>
                  <a:lnTo>
                    <a:pt x="0" y="2232818"/>
                  </a:lnTo>
                  <a:lnTo>
                    <a:pt x="0" y="105793"/>
                  </a:lnTo>
                  <a:close/>
                </a:path>
              </a:pathLst>
            </a:cu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任意多边形 7"/>
          <p:cNvSpPr/>
          <p:nvPr userDrawn="1"/>
        </p:nvSpPr>
        <p:spPr>
          <a:xfrm>
            <a:off x="0" y="676656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10302875" y="6437584"/>
            <a:ext cx="1863725" cy="276999"/>
          </a:xfrm>
          <a:prstGeom prst="rect">
            <a:avLst/>
          </a:prstGeom>
          <a:noFill/>
        </p:spPr>
        <p:txBody>
          <a:bodyPr wrap="square" rtlCol="0">
            <a:spAutoFit/>
          </a:bodyPr>
          <a:lstStyle/>
          <a:p>
            <a:r>
              <a:rPr lang="zh-CN" altLang="en-US" sz="1200" dirty="0">
                <a:solidFill>
                  <a:srgbClr val="1B3868"/>
                </a:solidFill>
                <a:latin typeface="华文行楷" panose="02010800040101010101" pitchFamily="2" charset="-122"/>
                <a:ea typeface="华文行楷" panose="02010800040101010101" pitchFamily="2" charset="-122"/>
              </a:rPr>
              <a:t>广东省工商高级技工学校</a:t>
            </a:r>
          </a:p>
        </p:txBody>
      </p:sp>
      <p:pic>
        <p:nvPicPr>
          <p:cNvPr id="10" name="图片 9"/>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875" b="99219" l="2344" r="98750"/>
                    </a14:imgEffect>
                  </a14:imgLayer>
                </a14:imgProps>
              </a:ext>
              <a:ext uri="{28A0092B-C50C-407E-A947-70E740481C1C}">
                <a14:useLocalDpi xmlns:a14="http://schemas.microsoft.com/office/drawing/2010/main" val="0"/>
              </a:ext>
            </a:extLst>
          </a:blip>
          <a:stretch>
            <a:fillRect/>
          </a:stretch>
        </p:blipFill>
        <p:spPr>
          <a:xfrm>
            <a:off x="9930666" y="6383831"/>
            <a:ext cx="372209" cy="372209"/>
          </a:xfrm>
          <a:prstGeom prst="rect">
            <a:avLst/>
          </a:prstGeom>
          <a:effectLst>
            <a:glow rad="12700">
              <a:schemeClr val="bg1">
                <a:alpha val="47000"/>
              </a:schemeClr>
            </a:glow>
          </a:effectLst>
        </p:spPr>
      </p:pic>
      <p:sp>
        <p:nvSpPr>
          <p:cNvPr id="11" name="任意多边形 10"/>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604030504040204" pitchFamily="34" charset="0"/>
                <a:ea typeface="宋体" panose="02010600030101010101" pitchFamily="2" charset="-122"/>
                <a:cs typeface="+mn-cs"/>
              </a:rPr>
              <a:t>2025/5/23</a:t>
            </a:fld>
            <a:endParaRPr lang="zh-CN" altLang="en-US" strike="noStrike" noProof="1">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fontAlgn="base"/>
            <a:r>
              <a:rPr lang="zh-CN" altLang="en-US" strike="noStrike" noProof="1">
                <a:latin typeface="Tahoma" panose="020B0604030504040204" pitchFamily="34" charset="0"/>
                <a:ea typeface="宋体" panose="02010600030101010101" pitchFamily="2" charset="-122"/>
                <a:cs typeface="+mn-cs"/>
              </a:rPr>
              <a:t>《计算机系统结构》多媒体课件</a:t>
            </a:r>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t>‹#›</a:t>
            </a:fld>
            <a:endParaRPr lang="zh-CN" altLang="en-US" strike="noStrike" noProof="1">
              <a:latin typeface="Times New Roman" panose="02020603050405020304" pitchFamily="18"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604030504040204" pitchFamily="34" charset="0"/>
                <a:ea typeface="宋体" panose="02010600030101010101" pitchFamily="2" charset="-122"/>
                <a:cs typeface="+mn-cs"/>
              </a:rPr>
              <a:t>2025/5/23</a:t>
            </a:fld>
            <a:endParaRPr lang="zh-CN" altLang="en-US" strike="noStrike" noProof="1">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fontAlgn="base"/>
            <a:r>
              <a:rPr lang="zh-CN" altLang="en-US" strike="noStrike" noProof="1">
                <a:latin typeface="Tahoma" panose="020B0604030504040204" pitchFamily="34" charset="0"/>
                <a:ea typeface="宋体" panose="02010600030101010101" pitchFamily="2" charset="-122"/>
                <a:cs typeface="+mn-cs"/>
              </a:rPr>
              <a:t>《计算机系统结构》多媒体课件</a:t>
            </a:r>
            <a:endParaRPr lang="zh-CN" altLang="en-US" strike="noStrike" noProof="1"/>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Tahoma" panose="020B0604030504040204" pitchFamily="34" charset="0"/>
                <a:ea typeface="宋体" panose="02010600030101010101" pitchFamily="2" charset="-122"/>
                <a:cs typeface="+mn-cs"/>
              </a:rPr>
              <a:t>‹#›</a:t>
            </a:fld>
            <a:endParaRPr lang="zh-CN" altLang="en-US" strike="noStrike" noProof="1">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标题页3">
    <p:spTree>
      <p:nvGrpSpPr>
        <p:cNvPr id="1" name=""/>
        <p:cNvGrpSpPr/>
        <p:nvPr/>
      </p:nvGrpSpPr>
      <p:grpSpPr>
        <a:xfrm>
          <a:off x="0" y="0"/>
          <a:ext cx="0" cy="0"/>
          <a:chOff x="0" y="0"/>
          <a:chExt cx="0" cy="0"/>
        </a:xfrm>
      </p:grpSpPr>
      <p:sp>
        <p:nvSpPr>
          <p:cNvPr id="6" name="椭圆 5"/>
          <p:cNvSpPr/>
          <p:nvPr userDrawn="1"/>
        </p:nvSpPr>
        <p:spPr>
          <a:xfrm>
            <a:off x="8067675" y="5316806"/>
            <a:ext cx="1009650" cy="100965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 t="28818" r="209" b="16226"/>
          <a:stretch>
            <a:fillRect/>
          </a:stretch>
        </p:blipFill>
        <p:spPr>
          <a:xfrm>
            <a:off x="0" y="1331610"/>
            <a:ext cx="12166600" cy="4419601"/>
          </a:xfrm>
          <a:prstGeom prst="rect">
            <a:avLst/>
          </a:prstGeom>
        </p:spPr>
      </p:pic>
      <p:sp>
        <p:nvSpPr>
          <p:cNvPr id="8" name="矩形 7"/>
          <p:cNvSpPr/>
          <p:nvPr userDrawn="1"/>
        </p:nvSpPr>
        <p:spPr>
          <a:xfrm>
            <a:off x="-6350" y="1331610"/>
            <a:ext cx="12192000" cy="4419601"/>
          </a:xfrm>
          <a:prstGeom prst="rect">
            <a:avLst/>
          </a:prstGeom>
          <a:solidFill>
            <a:srgbClr val="203A6B">
              <a:alpha val="9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2540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505950" y="3509893"/>
            <a:ext cx="2686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userDrawn="1"/>
        </p:nvSpPr>
        <p:spPr>
          <a:xfrm>
            <a:off x="-504825" y="164772"/>
            <a:ext cx="1009650" cy="1009650"/>
          </a:xfrm>
          <a:prstGeom prst="ellipse">
            <a:avLst/>
          </a:prstGeom>
          <a:solidFill>
            <a:srgbClr val="1B3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3868"/>
              </a:solidFill>
              <a:latin typeface="微软雅黑" panose="020B0503020204020204" pitchFamily="34" charset="-122"/>
              <a:ea typeface="微软雅黑" panose="020B0503020204020204" pitchFamily="34" charset="-122"/>
            </a:endParaRPr>
          </a:p>
        </p:txBody>
      </p:sp>
      <p:sp>
        <p:nvSpPr>
          <p:cNvPr id="13" name="椭圆 12"/>
          <p:cNvSpPr/>
          <p:nvPr userDrawn="1"/>
        </p:nvSpPr>
        <p:spPr>
          <a:xfrm flipH="1">
            <a:off x="2913551" y="6131359"/>
            <a:ext cx="350814" cy="350814"/>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椭圆 13"/>
          <p:cNvSpPr/>
          <p:nvPr userDrawn="1"/>
        </p:nvSpPr>
        <p:spPr>
          <a:xfrm>
            <a:off x="5014812" y="360064"/>
            <a:ext cx="719238" cy="7192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p:cNvSpPr/>
          <p:nvPr userDrawn="1"/>
        </p:nvSpPr>
        <p:spPr>
          <a:xfrm>
            <a:off x="8729145" y="-479893"/>
            <a:ext cx="1009649" cy="1009649"/>
          </a:xfrm>
          <a:prstGeom prst="ellipse">
            <a:avLst/>
          </a:prstGeom>
          <a:solidFill>
            <a:srgbClr val="1B38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标题 20"/>
          <p:cNvSpPr>
            <a:spLocks noGrp="1"/>
          </p:cNvSpPr>
          <p:nvPr>
            <p:ph type="title" hasCustomPrompt="1"/>
          </p:nvPr>
        </p:nvSpPr>
        <p:spPr>
          <a:xfrm>
            <a:off x="2590800" y="2859811"/>
            <a:ext cx="6959600" cy="1325563"/>
          </a:xfrm>
          <a:prstGeom prst="rect">
            <a:avLst/>
          </a:prstGeom>
        </p:spPr>
        <p:txBody>
          <a:bodyPr>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请在这里输入标题文字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1" name="矩形 10"/>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3226526"/>
            <a:ext cx="12192000" cy="3631474"/>
          </a:xfrm>
          <a:prstGeom prst="rect">
            <a:avLst/>
          </a:prstGeom>
          <a:solidFill>
            <a:srgbClr val="1B386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6219825" cy="6858031"/>
          </a:xfrm>
          <a:prstGeom prst="rect">
            <a:avLst/>
          </a:prstGeom>
        </p:spPr>
      </p:pic>
      <p:sp>
        <p:nvSpPr>
          <p:cNvPr id="9" name="矩形 8"/>
          <p:cNvSpPr/>
          <p:nvPr userDrawn="1"/>
        </p:nvSpPr>
        <p:spPr>
          <a:xfrm>
            <a:off x="-1" y="0"/>
            <a:ext cx="9075983" cy="6858000"/>
          </a:xfrm>
          <a:prstGeom prst="rect">
            <a:avLst/>
          </a:prstGeom>
          <a:gradFill>
            <a:gsLst>
              <a:gs pos="69500">
                <a:srgbClr val="FFFFFF"/>
              </a:gs>
              <a:gs pos="39000">
                <a:schemeClr val="bg1">
                  <a:alpha val="50000"/>
                </a:schemeClr>
              </a:gs>
              <a:gs pos="100000">
                <a:schemeClr val="bg1"/>
              </a:gs>
              <a:gs pos="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16200000" flipV="1">
            <a:off x="10579916" y="-218705"/>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8605925" y="480923"/>
            <a:ext cx="3269343" cy="511110"/>
          </a:xfrm>
          <a:prstGeom prst="rect">
            <a:avLst/>
          </a:prstGeom>
        </p:spPr>
        <p:txBody>
          <a:bodyPr>
            <a:noAutofit/>
          </a:bodyPr>
          <a:lstStyle>
            <a:lvl1pPr algn="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8" name="椭圆 7"/>
          <p:cNvSpPr/>
          <p:nvPr userDrawn="1"/>
        </p:nvSpPr>
        <p:spPr>
          <a:xfrm>
            <a:off x="2474394" y="5560285"/>
            <a:ext cx="1009650" cy="100965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 name="椭圆 21"/>
          <p:cNvSpPr/>
          <p:nvPr userDrawn="1"/>
        </p:nvSpPr>
        <p:spPr>
          <a:xfrm>
            <a:off x="-424914" y="1898844"/>
            <a:ext cx="1009650" cy="100965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 name="椭圆 22"/>
          <p:cNvSpPr/>
          <p:nvPr userDrawn="1"/>
        </p:nvSpPr>
        <p:spPr>
          <a:xfrm>
            <a:off x="9798050" y="-353128"/>
            <a:ext cx="1009649" cy="100964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矩形 12"/>
          <p:cNvSpPr/>
          <p:nvPr userDrawn="1"/>
        </p:nvSpPr>
        <p:spPr>
          <a:xfrm rot="5400000" flipH="1" flipV="1">
            <a:off x="1435914" y="-285378"/>
            <a:ext cx="45719" cy="2520948"/>
          </a:xfrm>
          <a:prstGeom prst="rect">
            <a:avLst/>
          </a:prstGeom>
          <a:gradFill>
            <a:gsLst>
              <a:gs pos="71000">
                <a:srgbClr val="1B3868"/>
              </a:gs>
              <a:gs pos="100000">
                <a:schemeClr val="bg1"/>
              </a:gs>
              <a:gs pos="1000">
                <a:srgbClr val="1B386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标题 1"/>
          <p:cNvSpPr>
            <a:spLocks noGrp="1"/>
          </p:cNvSpPr>
          <p:nvPr>
            <p:ph type="title" hasCustomPrompt="1"/>
          </p:nvPr>
        </p:nvSpPr>
        <p:spPr>
          <a:xfrm>
            <a:off x="198300" y="410845"/>
            <a:ext cx="3269343" cy="511110"/>
          </a:xfrm>
          <a:prstGeom prst="rect">
            <a:avLst/>
          </a:prstGeom>
        </p:spPr>
        <p:txBody>
          <a:bodyPr>
            <a:noAutofit/>
          </a:bodyPr>
          <a:lstStyle>
            <a:lvl1pPr>
              <a:defRPr sz="2400" b="1">
                <a:solidFill>
                  <a:srgbClr val="1B3868"/>
                </a:solidFill>
                <a:latin typeface="微软雅黑" panose="020B0503020204020204" pitchFamily="34" charset="-122"/>
                <a:ea typeface="微软雅黑" panose="020B0503020204020204" pitchFamily="34" charset="-122"/>
              </a:defRPr>
            </a:lvl1pPr>
          </a:lstStyle>
          <a:p>
            <a:r>
              <a:rPr lang="zh-CN" altLang="en-US" dirty="0"/>
              <a:t>请输入标题</a:t>
            </a:r>
          </a:p>
        </p:txBody>
      </p:sp>
      <p:sp>
        <p:nvSpPr>
          <p:cNvPr id="16" name="任意多边形 15"/>
          <p:cNvSpPr/>
          <p:nvPr userDrawn="1"/>
        </p:nvSpPr>
        <p:spPr>
          <a:xfrm>
            <a:off x="0" y="6755765"/>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rot="10800000">
            <a:off x="0" y="0"/>
            <a:ext cx="12192000" cy="91440"/>
          </a:xfrm>
          <a:custGeom>
            <a:avLst/>
            <a:gdLst>
              <a:gd name="connsiteX0" fmla="*/ 1449977 w 12192000"/>
              <a:gd name="connsiteY0" fmla="*/ 0 h 91440"/>
              <a:gd name="connsiteX1" fmla="*/ 12192000 w 12192000"/>
              <a:gd name="connsiteY1" fmla="*/ 0 h 91440"/>
              <a:gd name="connsiteX2" fmla="*/ 12192000 w 12192000"/>
              <a:gd name="connsiteY2" fmla="*/ 91440 h 91440"/>
              <a:gd name="connsiteX3" fmla="*/ 1449977 w 12192000"/>
              <a:gd name="connsiteY3" fmla="*/ 91440 h 91440"/>
              <a:gd name="connsiteX4" fmla="*/ 0 w 12192000"/>
              <a:gd name="connsiteY4" fmla="*/ 0 h 91440"/>
              <a:gd name="connsiteX5" fmla="*/ 888274 w 12192000"/>
              <a:gd name="connsiteY5" fmla="*/ 0 h 91440"/>
              <a:gd name="connsiteX6" fmla="*/ 888274 w 12192000"/>
              <a:gd name="connsiteY6" fmla="*/ 91440 h 91440"/>
              <a:gd name="connsiteX7" fmla="*/ 0 w 12192000"/>
              <a:gd name="connsiteY7" fmla="*/ 9144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1440">
                <a:moveTo>
                  <a:pt x="1449977" y="0"/>
                </a:moveTo>
                <a:lnTo>
                  <a:pt x="12192000" y="0"/>
                </a:lnTo>
                <a:lnTo>
                  <a:pt x="12192000" y="91440"/>
                </a:lnTo>
                <a:lnTo>
                  <a:pt x="1449977" y="91440"/>
                </a:lnTo>
                <a:close/>
                <a:moveTo>
                  <a:pt x="0" y="0"/>
                </a:moveTo>
                <a:lnTo>
                  <a:pt x="888274" y="0"/>
                </a:lnTo>
                <a:lnTo>
                  <a:pt x="888274" y="91440"/>
                </a:lnTo>
                <a:lnTo>
                  <a:pt x="0" y="91440"/>
                </a:lnTo>
                <a:close/>
              </a:path>
            </a:pathLst>
          </a:custGeom>
          <a:solidFill>
            <a:srgbClr val="33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5.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4F876AE-369C-4E05-A7D6-E10E33B74EDE}" type="datetimeFigureOut">
              <a:rPr lang="zh-CN" altLang="en-US" smtClean="0"/>
              <a:t>2025/5/23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28DE60-5E4D-4D72-B6ED-5460FDAB005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4F876AE-369C-4E05-A7D6-E10E33B74EDE}" type="datetimeFigureOut">
              <a:rPr lang="zh-CN" altLang="en-US" smtClean="0"/>
              <a:t>2025/5/23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28DE60-5E4D-4D72-B6ED-5460FDAB005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4F876AE-369C-4E05-A7D6-E10E33B74EDE}" type="datetimeFigureOut">
              <a:rPr lang="zh-CN" altLang="en-US" smtClean="0"/>
              <a:t>2025/5/23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D928DE60-5E4D-4D72-B6ED-5460FDAB005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oleObject" Target="../embeddings/oleObject6.bin"/><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8.bin"/><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4.xml"/><Relationship Id="rId7" Type="http://schemas.openxmlformats.org/officeDocument/2006/relationships/image" Target="../media/image35.wmf"/><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oleObject" Target="../embeddings/oleObject10.bin"/><Relationship Id="rId5" Type="http://schemas.openxmlformats.org/officeDocument/2006/relationships/image" Target="../media/image38.wmf"/><Relationship Id="rId4"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1.wmf"/><Relationship Id="rId5" Type="http://schemas.openxmlformats.org/officeDocument/2006/relationships/oleObject" Target="../embeddings/oleObject12.bin"/><Relationship Id="rId4" Type="http://schemas.openxmlformats.org/officeDocument/2006/relationships/image" Target="../media/image40.wmf"/></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4.wmf"/><Relationship Id="rId5" Type="http://schemas.openxmlformats.org/officeDocument/2006/relationships/oleObject" Target="../embeddings/oleObject13.bin"/><Relationship Id="rId4" Type="http://schemas.openxmlformats.org/officeDocument/2006/relationships/image" Target="../media/image43.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52.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53.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54.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8.emf"/><Relationship Id="rId4" Type="http://schemas.openxmlformats.org/officeDocument/2006/relationships/oleObject" Target="../embeddings/oleObject17.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59.emf"/></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61.emf"/></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6.xml"/><Relationship Id="rId1" Type="http://schemas.openxmlformats.org/officeDocument/2006/relationships/tags" Target="../tags/tag3.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6.xml"/><Relationship Id="rId1" Type="http://schemas.openxmlformats.org/officeDocument/2006/relationships/tags" Target="../tags/tag4.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8.xml"/><Relationship Id="rId1" Type="http://schemas.openxmlformats.org/officeDocument/2006/relationships/slideLayout" Target="../slideLayouts/slideLayout46.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bin"/><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7.xml"/><Relationship Id="rId1" Type="http://schemas.openxmlformats.org/officeDocument/2006/relationships/tags" Target="../tags/tag1.xml"/><Relationship Id="rId6" Type="http://schemas.openxmlformats.org/officeDocument/2006/relationships/image" Target="../media/image16.png"/><Relationship Id="rId5" Type="http://schemas.openxmlformats.org/officeDocument/2006/relationships/oleObject" Target="../embeddings/oleObject3.bin"/><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image" Target="../media/image84.emf"/><Relationship Id="rId5" Type="http://schemas.openxmlformats.org/officeDocument/2006/relationships/oleObject" Target="../embeddings/oleObject21.bin"/><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5.bin"/><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p:nvPr/>
        </p:nvSpPr>
        <p:spPr>
          <a:xfrm>
            <a:off x="1176903" y="3379712"/>
            <a:ext cx="9838178" cy="52977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endParaRPr lang="zh-CN" altLang="en-US" sz="4000" b="1" spc="300" dirty="0">
              <a:latin typeface="微软雅黑 Light" panose="020B0502040204020203" charset="-122"/>
            </a:endParaRPr>
          </a:p>
        </p:txBody>
      </p:sp>
      <p:sp>
        <p:nvSpPr>
          <p:cNvPr id="13" name="矩形 12"/>
          <p:cNvSpPr/>
          <p:nvPr/>
        </p:nvSpPr>
        <p:spPr>
          <a:xfrm>
            <a:off x="4813292" y="4389999"/>
            <a:ext cx="25654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999751" y="2975967"/>
            <a:ext cx="10193761" cy="904920"/>
          </a:xfrm>
        </p:spPr>
        <p:txBody>
          <a:bodyPr>
            <a:normAutofit/>
          </a:bodyPr>
          <a:lstStyle/>
          <a:p>
            <a:r>
              <a:rPr lang="zh-CN" altLang="en-US" dirty="0"/>
              <a:t>第四章 流水线结构</a:t>
            </a:r>
          </a:p>
        </p:txBody>
      </p:sp>
      <p:pic>
        <p:nvPicPr>
          <p:cNvPr id="2" name="图片 1" descr="上海大学"/>
          <p:cNvPicPr>
            <a:picLocks noChangeAspect="1"/>
          </p:cNvPicPr>
          <p:nvPr/>
        </p:nvPicPr>
        <p:blipFill>
          <a:blip r:embed="rId2"/>
          <a:stretch>
            <a:fillRect/>
          </a:stretch>
        </p:blipFill>
        <p:spPr>
          <a:xfrm>
            <a:off x="5156835" y="479425"/>
            <a:ext cx="1877060" cy="1560195"/>
          </a:xfrm>
          <a:prstGeom prst="rect">
            <a:avLst/>
          </a:prstGeom>
        </p:spPr>
      </p:pic>
      <p:sp>
        <p:nvSpPr>
          <p:cNvPr id="111621" name="文本框 7"/>
          <p:cNvSpPr txBox="1"/>
          <p:nvPr/>
        </p:nvSpPr>
        <p:spPr>
          <a:xfrm>
            <a:off x="3652838" y="5006975"/>
            <a:ext cx="4370387" cy="369888"/>
          </a:xfrm>
          <a:prstGeom prst="rect">
            <a:avLst/>
          </a:prstGeom>
          <a:noFill/>
          <a:ln w="9525">
            <a:noFill/>
          </a:ln>
        </p:spPr>
        <p:txBody>
          <a:bodyPr wrap="none" anchor="t">
            <a:spAutoFit/>
          </a:bodyPr>
          <a:lstStyle/>
          <a:p>
            <a:r>
              <a:rPr lang="zh-CN" altLang="en-US" b="1" dirty="0">
                <a:solidFill>
                  <a:schemeClr val="bg1"/>
                </a:solidFill>
                <a:latin typeface="黑体" panose="02010609060101010101" pitchFamily="49" charset="-122"/>
                <a:ea typeface="黑体" panose="02010609060101010101" pitchFamily="49" charset="-122"/>
              </a:rPr>
              <a:t>上海大学计算机工程与科学学院  沈文枫</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3259" y="1126490"/>
            <a:ext cx="3269343" cy="511110"/>
          </a:xfrm>
        </p:spPr>
        <p:txBody>
          <a:bodyPr>
            <a:normAutofit/>
          </a:bodyPr>
          <a:lstStyle/>
          <a:p>
            <a:pPr marL="342900" indent="-342900">
              <a:buFont typeface="Arial" panose="020B0604020202020204" pitchFamily="34" charset="0"/>
              <a:buChar char="•"/>
            </a:pPr>
            <a:r>
              <a:rPr dirty="0"/>
              <a:t>二次重叠执行方式</a:t>
            </a:r>
          </a:p>
        </p:txBody>
      </p:sp>
      <p:sp>
        <p:nvSpPr>
          <p:cNvPr id="31" name="矩形 30"/>
          <p:cNvSpPr/>
          <p:nvPr/>
        </p:nvSpPr>
        <p:spPr>
          <a:xfrm>
            <a:off x="473075" y="3827145"/>
            <a:ext cx="10194290" cy="2417445"/>
          </a:xfrm>
          <a:prstGeom prst="rect">
            <a:avLst/>
          </a:prstGeom>
        </p:spPr>
        <p:txBody>
          <a:bodyPr wrap="square">
            <a:spAutoFit/>
            <a:scene3d>
              <a:camera prst="orthographicFront"/>
              <a:lightRig rig="threePt" dir="t"/>
            </a:scene3d>
          </a:bodyPr>
          <a:lstStyle/>
          <a:p>
            <a:pPr marL="571500" indent="-571500" eaLnBrk="1" hangingPunct="1">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如果执行一条指令的</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3</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个阶段时间均相等，则执行</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n</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条指令的所用时间为：</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eaLnBrk="1" hangingPunct="1">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T=(2+n)t</a:t>
            </a:r>
            <a:endParaRPr lang="en-US" altLang="zh-CN"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graphicFrame>
        <p:nvGraphicFramePr>
          <p:cNvPr id="16389" name="Object 4"/>
          <p:cNvGraphicFramePr>
            <a:graphicFrameLocks noChangeAspect="1"/>
          </p:cNvGraphicFramePr>
          <p:nvPr/>
        </p:nvGraphicFramePr>
        <p:xfrm>
          <a:off x="1351915" y="1729105"/>
          <a:ext cx="7730490" cy="1903730"/>
        </p:xfrm>
        <a:graphic>
          <a:graphicData uri="http://schemas.openxmlformats.org/presentationml/2006/ole">
            <mc:AlternateContent xmlns:mc="http://schemas.openxmlformats.org/markup-compatibility/2006">
              <mc:Choice xmlns:v="urn:schemas-microsoft-com:vml" Requires="v">
                <p:oleObj r:id="rId2" imgW="4448175" imgH="1095375" progId="Paint.Picture">
                  <p:embed/>
                </p:oleObj>
              </mc:Choice>
              <mc:Fallback>
                <p:oleObj r:id="rId2" imgW="4448175" imgH="1095375" progId="Paint.Picture">
                  <p:embed/>
                  <p:pic>
                    <p:nvPicPr>
                      <p:cNvPr id="0" name="图片 3077"/>
                      <p:cNvPicPr/>
                      <p:nvPr/>
                    </p:nvPicPr>
                    <p:blipFill>
                      <a:blip r:embed="rId3"/>
                      <a:stretch>
                        <a:fillRect/>
                      </a:stretch>
                    </p:blipFill>
                    <p:spPr>
                      <a:xfrm>
                        <a:off x="1351915" y="1729105"/>
                        <a:ext cx="7730490" cy="1903730"/>
                      </a:xfrm>
                      <a:prstGeom prst="rect">
                        <a:avLst/>
                      </a:prstGeom>
                      <a:noFill/>
                      <a:ln w="38100">
                        <a:noFill/>
                        <a:miter/>
                      </a:ln>
                    </p:spPr>
                  </p:pic>
                </p:oleObj>
              </mc:Fallback>
            </mc:AlternateContent>
          </a:graphicData>
        </a:graphic>
      </p:graphicFrame>
      <p:sp>
        <p:nvSpPr>
          <p:cNvPr id="2" name="标题 2"/>
          <p:cNvSpPr>
            <a:spLocks noGrp="1"/>
          </p:cNvSpPr>
          <p:nvPr/>
        </p:nvSpPr>
        <p:spPr>
          <a:xfrm>
            <a:off x="253549" y="410845"/>
            <a:ext cx="3269343" cy="511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4.1.1  重叠方式</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1133475"/>
            <a:ext cx="4488180" cy="4264025"/>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sz="3600" dirty="0">
                <a:latin typeface="幼圆" panose="02010509060101010101" pitchFamily="49" charset="-122"/>
                <a:ea typeface="幼圆" panose="02010509060101010101" pitchFamily="49" charset="-122"/>
                <a:cs typeface="幼圆" panose="02010509060101010101" pitchFamily="49" charset="-122"/>
                <a:sym typeface="+mn-ea"/>
              </a:rPr>
              <a:t>2．重叠方式结构</a:t>
            </a:r>
          </a:p>
          <a:p>
            <a:pPr indent="0">
              <a:spcBef>
                <a:spcPct val="20000"/>
              </a:spcBef>
              <a:buClr>
                <a:schemeClr val="folHlink"/>
              </a:buClr>
              <a:buSzPct val="60000"/>
              <a:buFont typeface="Wingdings" panose="05000000000000000000" pitchFamily="2" charset="2"/>
              <a:buNone/>
            </a:pPr>
            <a:r>
              <a:rPr sz="2800" dirty="0">
                <a:latin typeface="幼圆" panose="02010509060101010101" pitchFamily="49" charset="-122"/>
                <a:ea typeface="幼圆" panose="02010509060101010101" pitchFamily="49" charset="-122"/>
                <a:cs typeface="幼圆" panose="02010509060101010101" pitchFamily="49" charset="-122"/>
                <a:sym typeface="+mn-ea"/>
              </a:rPr>
              <a:t>为了在“执行k”的同时，能“分析k+1”和“取指k+2”，就需要有独立的取指令部件、指令分析部件和指令执行部件。它们有各自的控制线路，实现各自的功能。</a:t>
            </a:r>
          </a:p>
          <a:p>
            <a:pPr indent="0">
              <a:spcBef>
                <a:spcPct val="20000"/>
              </a:spcBef>
              <a:buClr>
                <a:schemeClr val="folHlink"/>
              </a:buClr>
              <a:buSzPct val="60000"/>
              <a:buFont typeface="Wingdings" panose="05000000000000000000" pitchFamily="2" charset="2"/>
              <a:buNone/>
            </a:pPr>
            <a:r>
              <a:rPr sz="2800" dirty="0">
                <a:latin typeface="幼圆" panose="02010509060101010101" pitchFamily="49" charset="-122"/>
                <a:ea typeface="幼圆" panose="02010509060101010101" pitchFamily="49" charset="-122"/>
                <a:cs typeface="幼圆" panose="02010509060101010101" pitchFamily="49" charset="-122"/>
                <a:sym typeface="+mn-ea"/>
              </a:rPr>
              <a:t>解决访存冲突</a:t>
            </a:r>
            <a:r>
              <a:rPr lang="zh-CN" sz="2800" dirty="0">
                <a:latin typeface="幼圆" panose="02010509060101010101" pitchFamily="49" charset="-122"/>
                <a:ea typeface="幼圆" panose="02010509060101010101" pitchFamily="49" charset="-122"/>
                <a:cs typeface="幼圆" panose="02010509060101010101" pitchFamily="49" charset="-122"/>
                <a:sym typeface="+mn-ea"/>
              </a:rPr>
              <a:t>。</a:t>
            </a:r>
          </a:p>
        </p:txBody>
      </p:sp>
      <p:sp>
        <p:nvSpPr>
          <p:cNvPr id="4" name="标题 2"/>
          <p:cNvSpPr>
            <a:spLocks noGrp="1"/>
          </p:cNvSpPr>
          <p:nvPr/>
        </p:nvSpPr>
        <p:spPr>
          <a:xfrm>
            <a:off x="253549" y="410845"/>
            <a:ext cx="3269343" cy="511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4.1.1  重叠方式</a:t>
            </a:r>
            <a:endParaRPr dirty="0"/>
          </a:p>
        </p:txBody>
      </p:sp>
      <p:pic>
        <p:nvPicPr>
          <p:cNvPr id="6" name="图片 5"/>
          <p:cNvPicPr>
            <a:picLocks noChangeAspect="1"/>
          </p:cNvPicPr>
          <p:nvPr/>
        </p:nvPicPr>
        <p:blipFill>
          <a:blip r:embed="rId2"/>
          <a:stretch>
            <a:fillRect/>
          </a:stretch>
        </p:blipFill>
        <p:spPr>
          <a:xfrm>
            <a:off x="5622925" y="1243330"/>
            <a:ext cx="6026150" cy="41833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4.1.2  先行控制</a:t>
            </a:r>
          </a:p>
        </p:txBody>
      </p:sp>
      <p:sp>
        <p:nvSpPr>
          <p:cNvPr id="31" name="矩形 30"/>
          <p:cNvSpPr/>
          <p:nvPr/>
        </p:nvSpPr>
        <p:spPr>
          <a:xfrm>
            <a:off x="657225" y="1133475"/>
            <a:ext cx="10194290" cy="5852160"/>
          </a:xfrm>
          <a:prstGeom prst="rect">
            <a:avLst/>
          </a:prstGeom>
        </p:spPr>
        <p:txBody>
          <a:bodyPr wrap="square">
            <a:spAutoFit/>
            <a:scene3d>
              <a:camera prst="orthographicFront"/>
              <a:lightRig rig="threePt" dir="t"/>
            </a:scene3d>
          </a:bodyPr>
          <a:lstStyle/>
          <a:p>
            <a:pPr eaLnBrk="1" hangingPunct="1">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1．先行控制原理</a:t>
            </a:r>
          </a:p>
          <a:p>
            <a:pPr eaLnBrk="1" hangingPunct="1">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由于指令系统复杂，各种类型指令难以做到</a:t>
            </a: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时间相等</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，出现了执行部件</a:t>
            </a: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等待</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的情况指令分析部件和执行部件就不能连续、流畅地工作，从而机器的整体速度受到影响。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基本思想：执行第</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k</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条指令时，同时对后续的第</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k+1</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k+2…</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条指令进行预取和预处理。为执行新的指令做好从分前期准备。</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4.1.2  先行控制</a:t>
            </a:r>
          </a:p>
        </p:txBody>
      </p:sp>
      <p:pic>
        <p:nvPicPr>
          <p:cNvPr id="2" name="图片 7" descr="A47"/>
          <p:cNvPicPr>
            <a:picLocks noChangeAspect="1"/>
          </p:cNvPicPr>
          <p:nvPr/>
        </p:nvPicPr>
        <p:blipFill>
          <a:blip r:embed="rId2"/>
          <a:stretch>
            <a:fillRect/>
          </a:stretch>
        </p:blipFill>
        <p:spPr>
          <a:xfrm>
            <a:off x="4154170" y="1083310"/>
            <a:ext cx="7637780" cy="2190750"/>
          </a:xfrm>
          <a:prstGeom prst="rect">
            <a:avLst/>
          </a:prstGeom>
          <a:noFill/>
          <a:ln w="9525">
            <a:noFill/>
          </a:ln>
        </p:spPr>
      </p:pic>
      <p:pic>
        <p:nvPicPr>
          <p:cNvPr id="4" name="图片 8" descr="A48"/>
          <p:cNvPicPr>
            <a:picLocks noChangeAspect="1"/>
          </p:cNvPicPr>
          <p:nvPr/>
        </p:nvPicPr>
        <p:blipFill>
          <a:blip r:embed="rId3"/>
          <a:stretch>
            <a:fillRect/>
          </a:stretch>
        </p:blipFill>
        <p:spPr>
          <a:xfrm>
            <a:off x="857885" y="3561715"/>
            <a:ext cx="7353300" cy="2330450"/>
          </a:xfrm>
          <a:prstGeom prst="rect">
            <a:avLst/>
          </a:prstGeom>
          <a:noFill/>
          <a:ln w="9525">
            <a:noFill/>
          </a:ln>
        </p:spPr>
      </p:pic>
      <p:sp>
        <p:nvSpPr>
          <p:cNvPr id="102" name="文本框 101"/>
          <p:cNvSpPr txBox="1"/>
          <p:nvPr/>
        </p:nvSpPr>
        <p:spPr>
          <a:xfrm>
            <a:off x="4424045" y="3382010"/>
            <a:ext cx="7098030" cy="460375"/>
          </a:xfrm>
          <a:prstGeom prst="rect">
            <a:avLst/>
          </a:prstGeom>
          <a:noFill/>
          <a:ln w="9525">
            <a:noFill/>
          </a:ln>
        </p:spPr>
        <p:txBody>
          <a:bodyPr wrap="square">
            <a:spAutoFit/>
          </a:bodyPr>
          <a:lstStyle/>
          <a:p>
            <a:pPr indent="0" algn="ctr"/>
            <a:r>
              <a:rPr lang="zh-CN" sz="2400" b="0">
                <a:cs typeface="楷体_GB2312" charset="0"/>
              </a:rPr>
              <a:t>图</a:t>
            </a:r>
            <a:r>
              <a:rPr lang="en-US" sz="2400" b="0">
                <a:latin typeface="楷体_GB2312" charset="0"/>
                <a:cs typeface="楷体_GB2312" charset="0"/>
              </a:rPr>
              <a:t>4-7 </a:t>
            </a:r>
            <a:r>
              <a:rPr lang="zh-CN" sz="2400" b="0">
                <a:cs typeface="楷体_GB2312" charset="0"/>
              </a:rPr>
              <a:t>“分析”和“执行”时间不等的一次重叠</a:t>
            </a:r>
            <a:endParaRPr lang="zh-CN" altLang="en-US" sz="2400"/>
          </a:p>
        </p:txBody>
      </p:sp>
      <p:sp>
        <p:nvSpPr>
          <p:cNvPr id="5" name="文本框 4"/>
          <p:cNvSpPr txBox="1"/>
          <p:nvPr/>
        </p:nvSpPr>
        <p:spPr>
          <a:xfrm>
            <a:off x="1668780" y="6000750"/>
            <a:ext cx="8497570" cy="460375"/>
          </a:xfrm>
          <a:prstGeom prst="rect">
            <a:avLst/>
          </a:prstGeom>
          <a:noFill/>
          <a:ln w="9525">
            <a:noFill/>
          </a:ln>
        </p:spPr>
        <p:txBody>
          <a:bodyPr wrap="square">
            <a:spAutoFit/>
          </a:bodyPr>
          <a:lstStyle/>
          <a:p>
            <a:pPr indent="269875"/>
            <a:r>
              <a:rPr lang="zh-CN" sz="2400" b="0">
                <a:solidFill>
                  <a:srgbClr val="000000"/>
                </a:solidFill>
                <a:ea typeface="宋体" panose="02010600030101010101" pitchFamily="2" charset="-122"/>
              </a:rPr>
              <a:t>图</a:t>
            </a:r>
            <a:r>
              <a:rPr lang="en-US" sz="2400" b="0">
                <a:solidFill>
                  <a:srgbClr val="000000"/>
                </a:solidFill>
                <a:latin typeface="宋体" panose="02010600030101010101" pitchFamily="2" charset="-122"/>
              </a:rPr>
              <a:t>4-8  </a:t>
            </a:r>
            <a:r>
              <a:rPr lang="zh-CN" sz="2400" b="0">
                <a:solidFill>
                  <a:srgbClr val="000000"/>
                </a:solidFill>
                <a:ea typeface="宋体" panose="02010600030101010101" pitchFamily="2" charset="-122"/>
              </a:rPr>
              <a:t>先行控制方式的时序   </a:t>
            </a:r>
            <a:r>
              <a:rPr lang="en-US" altLang="zh-CN" sz="2400" b="0">
                <a:solidFill>
                  <a:srgbClr val="FF0000"/>
                </a:solidFill>
                <a:ea typeface="宋体" panose="02010600030101010101" pitchFamily="2" charset="-122"/>
              </a:rPr>
              <a:t>---</a:t>
            </a:r>
            <a:r>
              <a:rPr lang="zh-CN" altLang="en-US" sz="2400" b="0">
                <a:solidFill>
                  <a:srgbClr val="FF0000"/>
                </a:solidFill>
                <a:ea typeface="宋体" panose="02010600030101010101" pitchFamily="2" charset="-122"/>
              </a:rPr>
              <a:t>能提前的就</a:t>
            </a:r>
            <a:r>
              <a:rPr lang="en-US" altLang="zh-CN" sz="2400" b="0">
                <a:solidFill>
                  <a:srgbClr val="FF0000"/>
                </a:solidFill>
                <a:ea typeface="宋体" panose="02010600030101010101" pitchFamily="2" charset="-122"/>
              </a:rPr>
              <a:t>“</a:t>
            </a:r>
            <a:r>
              <a:rPr lang="zh-CN" altLang="en-US" sz="2400" b="0">
                <a:solidFill>
                  <a:srgbClr val="FF0000"/>
                </a:solidFill>
                <a:ea typeface="宋体" panose="02010600030101010101" pitchFamily="2" charset="-122"/>
              </a:rPr>
              <a:t>先行</a:t>
            </a:r>
            <a:r>
              <a:rPr lang="en-US" altLang="zh-CN" sz="2400" b="0">
                <a:solidFill>
                  <a:srgbClr val="FF0000"/>
                </a:solidFill>
                <a:ea typeface="宋体" panose="02010600030101010101" pitchFamily="2" charset="-122"/>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4.1.2  先行控制</a:t>
            </a:r>
          </a:p>
        </p:txBody>
      </p:sp>
      <p:sp>
        <p:nvSpPr>
          <p:cNvPr id="102" name="文本框 101"/>
          <p:cNvSpPr txBox="1"/>
          <p:nvPr/>
        </p:nvSpPr>
        <p:spPr>
          <a:xfrm>
            <a:off x="6211570" y="5100320"/>
            <a:ext cx="6031230" cy="460375"/>
          </a:xfrm>
          <a:prstGeom prst="rect">
            <a:avLst/>
          </a:prstGeom>
          <a:noFill/>
          <a:ln w="9525">
            <a:noFill/>
          </a:ln>
        </p:spPr>
        <p:txBody>
          <a:bodyPr wrap="square">
            <a:spAutoFit/>
          </a:bodyPr>
          <a:lstStyle/>
          <a:p>
            <a:pPr indent="0" algn="ctr"/>
            <a:r>
              <a:rPr sz="2400" b="0">
                <a:cs typeface="楷体_GB2312" charset="0"/>
              </a:rPr>
              <a:t>图4-9  采用先行控制方式的结构</a:t>
            </a:r>
          </a:p>
        </p:txBody>
      </p:sp>
      <p:sp>
        <p:nvSpPr>
          <p:cNvPr id="6" name="文本框 5"/>
          <p:cNvSpPr txBox="1"/>
          <p:nvPr/>
        </p:nvSpPr>
        <p:spPr>
          <a:xfrm>
            <a:off x="330200" y="1101725"/>
            <a:ext cx="5080000" cy="3538220"/>
          </a:xfrm>
          <a:prstGeom prst="rect">
            <a:avLst/>
          </a:prstGeom>
          <a:noFill/>
          <a:ln w="9525">
            <a:noFill/>
          </a:ln>
        </p:spPr>
        <p:txBody>
          <a:bodyPr>
            <a:spAutoFit/>
          </a:bodyPr>
          <a:lstStyle/>
          <a:p>
            <a:pPr indent="266700"/>
            <a:r>
              <a:rPr lang="en-US" sz="2800" b="1">
                <a:latin typeface="Arial" panose="020B0604020202020204" pitchFamily="34" charset="0"/>
                <a:ea typeface="黑体" panose="02010609060101010101" pitchFamily="49" charset="-122"/>
              </a:rPr>
              <a:t>2</a:t>
            </a:r>
            <a:r>
              <a:rPr lang="zh-CN" sz="2800" b="1">
                <a:latin typeface="Arial" panose="020B0604020202020204" pitchFamily="34" charset="0"/>
                <a:ea typeface="黑体" panose="02010609060101010101" pitchFamily="49" charset="-122"/>
              </a:rPr>
              <a:t>．先行控制结构</a:t>
            </a:r>
          </a:p>
          <a:p>
            <a:pPr indent="266700"/>
            <a:endParaRPr lang="zh-CN" sz="2800" b="1">
              <a:latin typeface="Arial" panose="020B0604020202020204" pitchFamily="34" charset="0"/>
              <a:ea typeface="黑体" panose="02010609060101010101" pitchFamily="49" charset="-122"/>
            </a:endParaRPr>
          </a:p>
          <a:p>
            <a:pPr indent="266700"/>
            <a:r>
              <a:rPr lang="zh-CN" altLang="en-US" sz="2800" dirty="0">
                <a:latin typeface="幼圆" panose="02010509060101010101" pitchFamily="49" charset="-122"/>
                <a:ea typeface="幼圆" panose="02010509060101010101" pitchFamily="49" charset="-122"/>
                <a:sym typeface="+mn-ea"/>
              </a:rPr>
              <a:t>现代计算机组成中，缓冲部件使用较多，他们一般设置在两个工作速度不同的部件之间，起到平滑其工作的作用。缓冲技术是计算机组成设计的一个重要技术。</a:t>
            </a:r>
            <a:r>
              <a:rPr lang="zh-CN" altLang="en-US" sz="2800" dirty="0">
                <a:latin typeface="隶书" panose="02010509060101010101" pitchFamily="49" charset="-122"/>
                <a:ea typeface="隶书" panose="02010509060101010101" pitchFamily="49" charset="-122"/>
                <a:sym typeface="+mn-ea"/>
              </a:rPr>
              <a:t> </a:t>
            </a:r>
            <a:endParaRPr lang="zh-CN" altLang="en-US" sz="2800"/>
          </a:p>
        </p:txBody>
      </p:sp>
      <p:pic>
        <p:nvPicPr>
          <p:cNvPr id="2" name="图片 10" descr="A49"/>
          <p:cNvPicPr>
            <a:picLocks noChangeAspect="1"/>
          </p:cNvPicPr>
          <p:nvPr/>
        </p:nvPicPr>
        <p:blipFill>
          <a:blip r:embed="rId2"/>
          <a:stretch>
            <a:fillRect/>
          </a:stretch>
        </p:blipFill>
        <p:spPr>
          <a:xfrm>
            <a:off x="5410200" y="1010285"/>
            <a:ext cx="6703060" cy="390017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1133475"/>
            <a:ext cx="10194290" cy="4246245"/>
          </a:xfrm>
          <a:prstGeom prst="rect">
            <a:avLst/>
          </a:prstGeom>
        </p:spPr>
        <p:txBody>
          <a:bodyPr wrap="square">
            <a:spAutoFit/>
            <a:scene3d>
              <a:camera prst="orthographicFront"/>
              <a:lightRig rig="threePt" dir="t"/>
            </a:scene3d>
          </a:bodyPr>
          <a:lstStyle/>
          <a:p>
            <a:pPr>
              <a:spcBef>
                <a:spcPct val="50000"/>
              </a:spcBef>
            </a:pP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先行指令栈</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的作用是后继指令预取，保证指令分析器在顺序取指时能从先行指令栈内取到。</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先行指令栈是主存与指令分析器之间的一个缓冲部件，用于平滑主存和指令分析器之间的工作。当指令分析器分析某条指令用时较长时，或者主存空闲时，可多取几条指令存入先行指令栈，以作备取。 </a:t>
            </a:r>
          </a:p>
        </p:txBody>
      </p:sp>
      <p:sp>
        <p:nvSpPr>
          <p:cNvPr id="4" name="标题 3"/>
          <p:cNvSpPr>
            <a:spLocks noGrp="1"/>
          </p:cNvSpPr>
          <p:nvPr>
            <p:ph type="title"/>
          </p:nvPr>
        </p:nvSpPr>
        <p:spPr>
          <a:xfrm>
            <a:off x="253549" y="410845"/>
            <a:ext cx="3269343" cy="511110"/>
          </a:xfrm>
        </p:spPr>
        <p:txBody>
          <a:bodyPr>
            <a:normAutofit/>
          </a:bodyPr>
          <a:lstStyle/>
          <a:p>
            <a:r>
              <a:rPr dirty="0"/>
              <a:t>4.1.2  先行控制</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1133475"/>
            <a:ext cx="10194290" cy="5015865"/>
          </a:xfrm>
          <a:prstGeom prst="rect">
            <a:avLst/>
          </a:prstGeom>
        </p:spPr>
        <p:txBody>
          <a:bodyPr wrap="square">
            <a:spAutoFit/>
            <a:scene3d>
              <a:camera prst="orthographicFront"/>
              <a:lightRig rig="threePt" dir="t"/>
            </a:scene3d>
          </a:bodyPr>
          <a:lstStyle/>
          <a:p>
            <a:pPr>
              <a:spcBef>
                <a:spcPct val="50000"/>
              </a:spcBef>
            </a:pPr>
            <a:r>
              <a:rPr lang="zh-CN" altLang="en-US" sz="32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先行读数栈</a:t>
            </a: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由一组先行地址缓冲寄存器、先行操作数缓冲寄存器和相应的控制逻辑组成。</a:t>
            </a:r>
            <a:endParaRPr lang="zh-CN" altLang="en-US" sz="32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每当地址缓冲寄存器接到有效地址后，控制逻辑主动向控存发取数请求信号，读出的数据送到先行数据缓冲寄存器内。先行读数栈以先进先出的方式工作。运算器直接从其读取数据操作，不向主存取数。所以，先行读数栈是主存和运算器间的缓冲部件。</a:t>
            </a:r>
            <a:endParaRPr lang="zh-CN" altLang="en-US" sz="32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先行读数栈内的数据对运算器内正在执行的指令而言是属于后继指令执行所需的数据，故称“先行”</a:t>
            </a:r>
          </a:p>
        </p:txBody>
      </p:sp>
      <p:sp>
        <p:nvSpPr>
          <p:cNvPr id="4" name="标题 3"/>
          <p:cNvSpPr>
            <a:spLocks noGrp="1"/>
          </p:cNvSpPr>
          <p:nvPr>
            <p:ph type="title"/>
          </p:nvPr>
        </p:nvSpPr>
        <p:spPr>
          <a:xfrm>
            <a:off x="253549" y="410845"/>
            <a:ext cx="3269343" cy="511110"/>
          </a:xfrm>
        </p:spPr>
        <p:txBody>
          <a:bodyPr>
            <a:normAutofit/>
          </a:bodyPr>
          <a:lstStyle/>
          <a:p>
            <a:r>
              <a:rPr dirty="0"/>
              <a:t>4.1.2  先行控制</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971550"/>
            <a:ext cx="11015980" cy="5741670"/>
          </a:xfrm>
          <a:prstGeom prst="rect">
            <a:avLst/>
          </a:prstGeom>
        </p:spPr>
        <p:txBody>
          <a:bodyPr wrap="square">
            <a:spAutoFit/>
            <a:scene3d>
              <a:camera prst="orthographicFront"/>
              <a:lightRig rig="threePt" dir="t"/>
            </a:scene3d>
          </a:bodyPr>
          <a:lstStyle/>
          <a:p>
            <a:pPr>
              <a:spcBef>
                <a:spcPct val="50000"/>
              </a:spcBef>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指令分析器与运算器之间的缓冲部件是</a:t>
            </a: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先行操作栈</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有一组操作命令缓冲寄存器及相应控制逻辑组成。指令分析器预处理完一条指令，将相应操作命令送入先行操作栈，指令分析器继续对后继指令进行预处理。而运算器通过运控从栈内按顺序逐个取出操作命令执行。</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先行操作栈内命令对于运算器内正在执行的命令而言是“先行”的。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sp>
        <p:nvSpPr>
          <p:cNvPr id="4" name="标题 3"/>
          <p:cNvSpPr>
            <a:spLocks noGrp="1"/>
          </p:cNvSpPr>
          <p:nvPr>
            <p:ph type="title"/>
          </p:nvPr>
        </p:nvSpPr>
        <p:spPr>
          <a:xfrm>
            <a:off x="253549" y="410845"/>
            <a:ext cx="3269343" cy="511110"/>
          </a:xfrm>
        </p:spPr>
        <p:txBody>
          <a:bodyPr>
            <a:normAutofit/>
          </a:bodyPr>
          <a:lstStyle/>
          <a:p>
            <a:r>
              <a:rPr dirty="0"/>
              <a:t>4.1.2  先行控制</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1133475"/>
            <a:ext cx="10782300" cy="5113655"/>
          </a:xfrm>
          <a:prstGeom prst="rect">
            <a:avLst/>
          </a:prstGeom>
        </p:spPr>
        <p:txBody>
          <a:bodyPr wrap="square">
            <a:spAutoFit/>
            <a:scene3d>
              <a:camera prst="orthographicFront"/>
              <a:lightRig rig="threePt" dir="t"/>
            </a:scene3d>
          </a:bodyPr>
          <a:lstStyle/>
          <a:p>
            <a:pPr>
              <a:spcBef>
                <a:spcPct val="50000"/>
              </a:spcBef>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对于“写数”命令，则需将有效地址送入</a:t>
            </a:r>
            <a:r>
              <a:rPr lang="zh-CN" altLang="en-US" sz="32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后行写数栈</a:t>
            </a: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中的后行地址缓冲器。</a:t>
            </a:r>
            <a:endParaRPr lang="zh-CN" altLang="en-US" sz="32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后行写数栈由一组后行地址缓冲寄存器、后行写数缓冲寄存器，及相应控制逻辑组成。每当接到运算器送来的要写入主存的数据，由控制逻辑自动向主存发写数请求信号，完成存数的操作。它是运算器和主存间的缓冲部件。</a:t>
            </a:r>
            <a:endParaRPr lang="zh-CN" altLang="en-US" sz="3200" dirty="0">
              <a:latin typeface="幼圆" panose="02010509060101010101" pitchFamily="49" charset="-122"/>
              <a:ea typeface="幼圆" panose="02010509060101010101" pitchFamily="49" charset="-122"/>
              <a:cs typeface="幼圆" panose="02010509060101010101" pitchFamily="49" charset="-122"/>
            </a:endParaRPr>
          </a:p>
          <a:p>
            <a:pPr>
              <a:spcBef>
                <a:spcPct val="50000"/>
              </a:spcBef>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由于后行写数栈中写回的数据，对于运算器中正在执行的命令而言，是先前命令“滞后”写回的数据，故叫后行写数栈。</a:t>
            </a:r>
            <a:endParaRPr lang="zh-CN" altLang="en-US" sz="32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200" dirty="0">
                <a:latin typeface="幼圆" panose="02010509060101010101" pitchFamily="49" charset="-122"/>
                <a:ea typeface="幼圆" panose="02010509060101010101" pitchFamily="49" charset="-122"/>
                <a:cs typeface="幼圆" panose="02010509060101010101" pitchFamily="49" charset="-122"/>
                <a:sym typeface="+mn-ea"/>
              </a:rPr>
              <a:t> </a:t>
            </a:r>
          </a:p>
        </p:txBody>
      </p:sp>
      <p:sp>
        <p:nvSpPr>
          <p:cNvPr id="4" name="标题 3"/>
          <p:cNvSpPr>
            <a:spLocks noGrp="1"/>
          </p:cNvSpPr>
          <p:nvPr>
            <p:ph type="title"/>
          </p:nvPr>
        </p:nvSpPr>
        <p:spPr>
          <a:xfrm>
            <a:off x="253549" y="410845"/>
            <a:ext cx="3269343" cy="511110"/>
          </a:xfrm>
        </p:spPr>
        <p:txBody>
          <a:bodyPr>
            <a:normAutofit/>
          </a:bodyPr>
          <a:lstStyle/>
          <a:p>
            <a:r>
              <a:rPr dirty="0"/>
              <a:t>4.1.2  先行控制</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57225" y="1133475"/>
            <a:ext cx="10194290" cy="4300220"/>
          </a:xfrm>
          <a:prstGeom prst="rect">
            <a:avLst/>
          </a:prstGeom>
        </p:spPr>
        <p:txBody>
          <a:bodyPr wrap="square">
            <a:spAutoFit/>
            <a:scene3d>
              <a:camera prst="orthographicFront"/>
              <a:lightRig rig="threePt" dir="t"/>
            </a:scene3d>
          </a:bodyPr>
          <a:lstStyle/>
          <a:p>
            <a:pPr marL="342900" indent="-342900">
              <a:spcBef>
                <a:spcPct val="20000"/>
              </a:spcBef>
              <a:buClr>
                <a:schemeClr val="folHlink"/>
              </a:buClr>
              <a:buSzPct val="60000"/>
              <a:buFont typeface="Wingdings" panose="05000000000000000000" pitchFamily="2" charset="2"/>
              <a:buChar char="n"/>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先行控制实际上是缓冲技术和预处理技术相结合的产物。</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342900" indent="-342900">
              <a:spcBef>
                <a:spcPct val="20000"/>
              </a:spcBef>
              <a:buClr>
                <a:schemeClr val="folHlink"/>
              </a:buClr>
              <a:buSzPct val="60000"/>
              <a:buFont typeface="Wingdings" panose="05000000000000000000" pitchFamily="2" charset="2"/>
              <a:buChar char="n"/>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通过对指令流和数据流的先行控制，可以使指令分析部件和执行部件同时处理两条不相邻的指令。</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342900" indent="-342900">
              <a:spcBef>
                <a:spcPct val="20000"/>
              </a:spcBef>
              <a:buClr>
                <a:schemeClr val="folHlink"/>
              </a:buClr>
              <a:buSzPct val="60000"/>
              <a:buFont typeface="Wingdings" panose="05000000000000000000" pitchFamily="2" charset="2"/>
              <a:buChar char="n"/>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通常把先行指令栈、后行读数栈、先行操作栈和后行写数栈统称为</a:t>
            </a: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先行控制器</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sp>
        <p:nvSpPr>
          <p:cNvPr id="4" name="标题 3"/>
          <p:cNvSpPr>
            <a:spLocks noGrp="1"/>
          </p:cNvSpPr>
          <p:nvPr>
            <p:ph type="title"/>
          </p:nvPr>
        </p:nvSpPr>
        <p:spPr>
          <a:xfrm>
            <a:off x="253549" y="410845"/>
            <a:ext cx="3269343" cy="511110"/>
          </a:xfrm>
        </p:spPr>
        <p:txBody>
          <a:bodyPr>
            <a:normAutofit/>
          </a:bodyPr>
          <a:lstStyle/>
          <a:p>
            <a:r>
              <a:rPr dirty="0"/>
              <a:t>4.1.2  先行控制</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文本框 3"/>
          <p:cNvSpPr txBox="1"/>
          <p:nvPr/>
        </p:nvSpPr>
        <p:spPr>
          <a:xfrm>
            <a:off x="914895" y="1461980"/>
            <a:ext cx="10724848" cy="4154170"/>
          </a:xfrm>
          <a:prstGeom prst="rect">
            <a:avLst/>
          </a:prstGeom>
          <a:noFill/>
        </p:spPr>
        <p:txBody>
          <a:bodyPr wrap="square" rtlCol="0">
            <a:spAutoFit/>
            <a:scene3d>
              <a:camera prst="orthographicFront"/>
              <a:lightRig rig="threePt" dir="t"/>
            </a:scene3d>
          </a:bodyPr>
          <a:lstStyle/>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计算机系统设计的基本任务之一就是加快指令的解释过程。</a:t>
            </a:r>
          </a:p>
          <a:p>
            <a:pPr indent="0" fontAlgn="auto">
              <a:spcBef>
                <a:spcPts val="0"/>
              </a:spcBef>
              <a:spcAft>
                <a:spcPts val="0"/>
              </a:spcAft>
              <a:buFont typeface="Arial" panose="020B0604020202020204" pitchFamily="34" charset="0"/>
              <a:buNone/>
            </a:pPr>
            <a:endPar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采用高速部件，努力提高指令内部的并行性，从而加快单条指令的解释过程</a:t>
            </a:r>
          </a:p>
          <a:p>
            <a:pPr indent="0" fontAlgn="auto">
              <a:spcBef>
                <a:spcPts val="0"/>
              </a:spcBef>
              <a:spcAft>
                <a:spcPts val="0"/>
              </a:spcAft>
              <a:buFont typeface="Arial" panose="020B0604020202020204" pitchFamily="34" charset="0"/>
              <a:buNone/>
            </a:pPr>
            <a:endPar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采用指令间的并行性，从而并发的解释两条或两条以上的指令，以至于整段程序，达到提高计算机整体速度的目的。</a:t>
            </a:r>
          </a:p>
          <a:p>
            <a:pPr indent="0" fontAlgn="auto">
              <a:spcBef>
                <a:spcPts val="0"/>
              </a:spcBef>
              <a:spcAft>
                <a:spcPts val="0"/>
              </a:spcAft>
              <a:buFont typeface="Arial" panose="020B0604020202020204" pitchFamily="34" charset="0"/>
              <a:buNone/>
            </a:pPr>
            <a:endPar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endParaRPr>
          </a:p>
          <a:p>
            <a:pPr marL="342900" indent="-342900" fontAlgn="auto">
              <a:spcBef>
                <a:spcPts val="0"/>
              </a:spcBef>
              <a:spcAft>
                <a:spcPts val="0"/>
              </a:spcAft>
              <a:buFont typeface="Arial" panose="020B0604020202020204" pitchFamily="34" charset="0"/>
              <a:buChar char="•"/>
            </a:pPr>
            <a:r>
              <a:rPr lang="zh-CN" altLang="en-US" sz="24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rPr>
              <a:t>本章在叙述并行性基本概念的基础上，着重介绍一次重叠、先行控制、流水线结构等基本原理、性能分析，以及设计中应考虑的一些问题。</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647700" y="942975"/>
            <a:ext cx="10194290" cy="4744085"/>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1．流水线技术原理</a:t>
            </a:r>
          </a:p>
          <a:p>
            <a:pPr marL="342900" indent="-342900">
              <a:spcBef>
                <a:spcPct val="20000"/>
              </a:spcBef>
              <a:buClr>
                <a:schemeClr val="folHlink"/>
              </a:buClr>
              <a:buSzPct val="60000"/>
              <a:buFont typeface="Wingdings" panose="05000000000000000000" pitchFamily="2" charset="2"/>
              <a:buChar char="n"/>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如果把过程细分成多个子过程，并分别由各自独立的条件来实现。每一个△</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a:t>
            </a:r>
            <a:r>
              <a:rPr lang="en-US" altLang="zh-CN" sz="3600" baseline="-30000" dirty="0">
                <a:latin typeface="幼圆" panose="02010509060101010101" pitchFamily="49" charset="-122"/>
                <a:ea typeface="幼圆" panose="02010509060101010101" pitchFamily="49" charset="-122"/>
                <a:cs typeface="幼圆" panose="02010509060101010101" pitchFamily="49" charset="-122"/>
                <a:sym typeface="+mn-ea"/>
              </a:rPr>
              <a:t>2</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流出一条指令的处理结果。</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342900" indent="-342900">
              <a:spcBef>
                <a:spcPct val="20000"/>
              </a:spcBef>
              <a:buClr>
                <a:schemeClr val="folHlink"/>
              </a:buClr>
              <a:buSzPct val="60000"/>
              <a:buFont typeface="Wingdings" panose="05000000000000000000" pitchFamily="2" charset="2"/>
              <a:buChar char="n"/>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这种工作方式类似于现代工厂的装备流水线，每隔△</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a:t>
            </a:r>
            <a:r>
              <a:rPr lang="en-US" altLang="zh-CN" sz="3600" baseline="-30000" dirty="0">
                <a:latin typeface="幼圆" panose="02010509060101010101" pitchFamily="49" charset="-122"/>
                <a:ea typeface="幼圆" panose="02010509060101010101" pitchFamily="49" charset="-122"/>
                <a:cs typeface="幼圆" panose="02010509060101010101" pitchFamily="49" charset="-122"/>
                <a:sym typeface="+mn-ea"/>
              </a:rPr>
              <a:t>i</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流水线就流出一个产品，而制造一个产品的时间远远大于△</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a:t>
            </a:r>
            <a:r>
              <a:rPr lang="en-US" altLang="zh-CN" sz="3600" baseline="-30000" dirty="0">
                <a:latin typeface="幼圆" panose="02010509060101010101" pitchFamily="49" charset="-122"/>
                <a:ea typeface="幼圆" panose="02010509060101010101" pitchFamily="49" charset="-122"/>
                <a:cs typeface="幼圆" panose="02010509060101010101" pitchFamily="49" charset="-122"/>
                <a:sym typeface="+mn-ea"/>
              </a:rPr>
              <a:t>i</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，这就是计算机设计中的“流水线”概念</a:t>
            </a:r>
          </a:p>
        </p:txBody>
      </p:sp>
      <p:pic>
        <p:nvPicPr>
          <p:cNvPr id="2" name="图片 -2147482449" descr="4t10"/>
          <p:cNvPicPr>
            <a:picLocks noChangeAspect="1"/>
          </p:cNvPicPr>
          <p:nvPr/>
        </p:nvPicPr>
        <p:blipFill>
          <a:blip r:embed="rId2"/>
          <a:stretch>
            <a:fillRect/>
          </a:stretch>
        </p:blipFill>
        <p:spPr>
          <a:xfrm>
            <a:off x="8613775" y="4974590"/>
            <a:ext cx="3573145" cy="17780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647700" y="942975"/>
            <a:ext cx="10194290" cy="5260975"/>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流水线技术特点：</a:t>
            </a:r>
          </a:p>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① 可以划分为若干互有联系的子过程（功能段）。每个功能段由专用功能部件实现。</a:t>
            </a:r>
          </a:p>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② 实现功能段所需的时间应尽可能相等，避免因不等产生处理瓶颈，造成流水线“断流”。</a:t>
            </a:r>
          </a:p>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③ 形成流水线处理，需要一段准备时间，称为“通过时间”。只有在此之后流水过程才能够稳定。</a:t>
            </a:r>
          </a:p>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④ 指令流不能顺序执行时，会使流水过程中断；再形成流水过程，则需经过一段时间。不应经常“断流”，否则效率不会很高。</a:t>
            </a:r>
          </a:p>
          <a:p>
            <a:pPr indent="0">
              <a:spcBef>
                <a:spcPct val="20000"/>
              </a:spcBef>
              <a:buClr>
                <a:schemeClr val="folHlink"/>
              </a:buClr>
              <a:buSzPct val="60000"/>
              <a:buFont typeface="Wingdings" panose="05000000000000000000" pitchFamily="2" charset="2"/>
              <a:buNone/>
            </a:pPr>
            <a:r>
              <a:rPr lang="zh-CN" altLang="en-US" sz="2800" dirty="0">
                <a:latin typeface="幼圆" panose="02010509060101010101" pitchFamily="49" charset="-122"/>
                <a:ea typeface="幼圆" panose="02010509060101010101" pitchFamily="49" charset="-122"/>
                <a:cs typeface="幼圆" panose="02010509060101010101" pitchFamily="49" charset="-122"/>
                <a:sym typeface="+mn-ea"/>
              </a:rPr>
              <a:t>⑤ 流水线技术适用于大量重复的程序过程，只有输入端能连续地提供服务，流水线效率才能够得到充分发挥。</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647700" y="942975"/>
            <a:ext cx="10194290" cy="2637790"/>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2．流水线结构分类</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（1）按完成的功能分类</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① 单功能流水线</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② 多功能流水线。</a:t>
            </a:r>
          </a:p>
        </p:txBody>
      </p:sp>
      <p:pic>
        <p:nvPicPr>
          <p:cNvPr id="2" name="图片 -2147482613" descr="4t12"/>
          <p:cNvPicPr>
            <a:picLocks noChangeAspect="1"/>
          </p:cNvPicPr>
          <p:nvPr/>
        </p:nvPicPr>
        <p:blipFill>
          <a:blip r:embed="rId2"/>
          <a:stretch>
            <a:fillRect/>
          </a:stretch>
        </p:blipFill>
        <p:spPr>
          <a:xfrm>
            <a:off x="5537835" y="1148080"/>
            <a:ext cx="6490335" cy="4459605"/>
          </a:xfrm>
          <a:prstGeom prst="rect">
            <a:avLst/>
          </a:prstGeom>
          <a:noFill/>
          <a:ln w="9525">
            <a:noFill/>
          </a:ln>
        </p:spPr>
      </p:pic>
      <p:sp>
        <p:nvSpPr>
          <p:cNvPr id="102" name="文本框 101"/>
          <p:cNvSpPr txBox="1"/>
          <p:nvPr/>
        </p:nvSpPr>
        <p:spPr>
          <a:xfrm>
            <a:off x="5837555" y="5878830"/>
            <a:ext cx="7108190" cy="521970"/>
          </a:xfrm>
          <a:prstGeom prst="rect">
            <a:avLst/>
          </a:prstGeom>
          <a:noFill/>
          <a:ln w="9525">
            <a:noFill/>
          </a:ln>
        </p:spPr>
        <p:txBody>
          <a:bodyPr wrap="square">
            <a:spAutoFit/>
          </a:bodyPr>
          <a:lstStyle/>
          <a:p>
            <a:pPr indent="269875"/>
            <a:r>
              <a:rPr lang="zh-CN" sz="2800" b="0">
                <a:solidFill>
                  <a:srgbClr val="000000"/>
                </a:solidFill>
                <a:ea typeface="宋体" panose="02010600030101010101" pitchFamily="2" charset="-122"/>
              </a:rPr>
              <a:t>图</a:t>
            </a:r>
            <a:r>
              <a:rPr lang="en-US" sz="2800" b="0">
                <a:solidFill>
                  <a:srgbClr val="000000"/>
                </a:solidFill>
                <a:latin typeface="宋体" panose="02010600030101010101" pitchFamily="2" charset="-122"/>
              </a:rPr>
              <a:t>4-12  ASC</a:t>
            </a:r>
            <a:r>
              <a:rPr lang="zh-CN" sz="2800" b="0">
                <a:solidFill>
                  <a:srgbClr val="000000"/>
                </a:solidFill>
                <a:ea typeface="宋体" panose="02010600030101010101" pitchFamily="2" charset="-122"/>
              </a:rPr>
              <a:t>运算器多功能流水线</a:t>
            </a:r>
            <a:endParaRPr lang="zh-CN"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41910" y="993775"/>
            <a:ext cx="9911080" cy="2637790"/>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（2）按同一时间内各段</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之间的连接方式分类</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① 静态流水线。</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② 动态流水线。</a:t>
            </a:r>
          </a:p>
        </p:txBody>
      </p:sp>
      <p:pic>
        <p:nvPicPr>
          <p:cNvPr id="2" name="图片 -2147482612" descr="4t13"/>
          <p:cNvPicPr>
            <a:picLocks noChangeAspect="1"/>
          </p:cNvPicPr>
          <p:nvPr/>
        </p:nvPicPr>
        <p:blipFill>
          <a:blip r:embed="rId2"/>
          <a:stretch>
            <a:fillRect/>
          </a:stretch>
        </p:blipFill>
        <p:spPr>
          <a:xfrm>
            <a:off x="4899660" y="921385"/>
            <a:ext cx="7274560" cy="576008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120650" y="1044575"/>
            <a:ext cx="6350635" cy="5295265"/>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（3）按流水线的级别分类</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① 部件级流水线。</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② 处理机级流水线。</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③ 处理机间流水线。</a:t>
            </a:r>
          </a:p>
          <a:p>
            <a:pPr indent="0">
              <a:spcBef>
                <a:spcPct val="20000"/>
              </a:spcBef>
              <a:buClr>
                <a:schemeClr val="folHlink"/>
              </a:buClr>
              <a:buSzPct val="60000"/>
              <a:buFont typeface="Wingdings" panose="05000000000000000000" pitchFamily="2" charset="2"/>
              <a:buNone/>
            </a:pPr>
            <a:endParaRPr lang="zh-CN" altLang="en-US" sz="3600" dirty="0">
              <a:latin typeface="幼圆" panose="02010509060101010101" pitchFamily="49" charset="-122"/>
              <a:ea typeface="幼圆" panose="02010509060101010101" pitchFamily="49" charset="-122"/>
              <a:cs typeface="幼圆" panose="02010509060101010101" pitchFamily="49" charset="-122"/>
              <a:sym typeface="+mn-ea"/>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（4）按数据表示分类</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① 标量流水线。</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② 向量流水线。</a:t>
            </a:r>
          </a:p>
        </p:txBody>
      </p:sp>
      <p:pic>
        <p:nvPicPr>
          <p:cNvPr id="100" name="图片 99"/>
          <p:cNvPicPr/>
          <p:nvPr/>
        </p:nvPicPr>
        <p:blipFill>
          <a:blip r:embed="rId2"/>
          <a:stretch>
            <a:fillRect/>
          </a:stretch>
        </p:blipFill>
        <p:spPr>
          <a:xfrm>
            <a:off x="6232525" y="1680210"/>
            <a:ext cx="4950460" cy="2604770"/>
          </a:xfrm>
          <a:prstGeom prst="rect">
            <a:avLst/>
          </a:prstGeom>
          <a:noFill/>
          <a:ln w="9525">
            <a:noFill/>
          </a:ln>
        </p:spPr>
      </p:pic>
      <p:sp>
        <p:nvSpPr>
          <p:cNvPr id="101" name="文本框 100"/>
          <p:cNvSpPr txBox="1"/>
          <p:nvPr/>
        </p:nvSpPr>
        <p:spPr>
          <a:xfrm>
            <a:off x="4700905" y="4606925"/>
            <a:ext cx="7746365" cy="1568450"/>
          </a:xfrm>
          <a:prstGeom prst="rect">
            <a:avLst/>
          </a:prstGeom>
          <a:noFill/>
          <a:ln w="9525">
            <a:noFill/>
          </a:ln>
        </p:spPr>
        <p:txBody>
          <a:bodyPr wrap="square">
            <a:spAutoFit/>
          </a:bodyPr>
          <a:lstStyle/>
          <a:p>
            <a:pPr algn="l">
              <a:spcBef>
                <a:spcPct val="20000"/>
              </a:spcBef>
              <a:buClr>
                <a:schemeClr val="folHlink"/>
              </a:buClr>
              <a:buSzPct val="60000"/>
              <a:buNone/>
            </a:pPr>
            <a:r>
              <a:rPr lang="zh-CN" altLang="en-US" sz="3200" b="0" dirty="0">
                <a:latin typeface="幼圆" panose="02010509060101010101" pitchFamily="49" charset="-122"/>
                <a:ea typeface="幼圆" panose="02010509060101010101" pitchFamily="49" charset="-122"/>
                <a:cs typeface="幼圆" panose="02010509060101010101" pitchFamily="49" charset="-122"/>
              </a:rPr>
              <a:t>（5）按流水线中是否有反馈回路来分类</a:t>
            </a:r>
          </a:p>
          <a:p>
            <a:pPr algn="l">
              <a:spcBef>
                <a:spcPct val="20000"/>
              </a:spcBef>
              <a:buClr>
                <a:schemeClr val="folHlink"/>
              </a:buClr>
              <a:buSzPct val="60000"/>
              <a:buNone/>
            </a:pPr>
            <a:r>
              <a:rPr lang="zh-CN" altLang="en-US" sz="3200" b="0" dirty="0">
                <a:latin typeface="幼圆" panose="02010509060101010101" pitchFamily="49" charset="-122"/>
                <a:ea typeface="幼圆" panose="02010509060101010101" pitchFamily="49" charset="-122"/>
                <a:cs typeface="幼圆" panose="02010509060101010101" pitchFamily="49" charset="-122"/>
              </a:rPr>
              <a:t>①  线性流水线。</a:t>
            </a:r>
          </a:p>
          <a:p>
            <a:pPr algn="l">
              <a:spcBef>
                <a:spcPct val="20000"/>
              </a:spcBef>
              <a:buClr>
                <a:schemeClr val="folHlink"/>
              </a:buClr>
              <a:buSzPct val="60000"/>
              <a:buNone/>
            </a:pPr>
            <a:r>
              <a:rPr lang="zh-CN" altLang="en-US" sz="3200" b="0" dirty="0">
                <a:latin typeface="幼圆" panose="02010509060101010101" pitchFamily="49" charset="-122"/>
                <a:ea typeface="幼圆" panose="02010509060101010101" pitchFamily="49" charset="-122"/>
                <a:cs typeface="幼圆" panose="02010509060101010101" pitchFamily="49" charset="-122"/>
              </a:rPr>
              <a:t>② 非线性流水线。</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
        <p:nvSpPr>
          <p:cNvPr id="31" name="矩形 30"/>
          <p:cNvSpPr/>
          <p:nvPr/>
        </p:nvSpPr>
        <p:spPr>
          <a:xfrm>
            <a:off x="414655" y="1024255"/>
            <a:ext cx="9911080" cy="2527935"/>
          </a:xfrm>
          <a:prstGeom prst="rect">
            <a:avLst/>
          </a:prstGeom>
        </p:spPr>
        <p:txBody>
          <a:bodyPr wrap="square">
            <a:spAutoFit/>
            <a:scene3d>
              <a:camera prst="orthographicFront"/>
              <a:lightRig rig="threePt" dir="t"/>
            </a:scene3d>
          </a:bodyPr>
          <a:lstStyle/>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3．流水线结构</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把运算过程分为多个子过程，使各个子过程的时间尽量相等。</a:t>
            </a: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为避免干扰在各段之间增加锁存器</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43011"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26</a:t>
            </a:fld>
            <a:endParaRPr lang="en-US" altLang="zh-CN" sz="1400" dirty="0"/>
          </a:p>
        </p:txBody>
      </p:sp>
      <p:pic>
        <p:nvPicPr>
          <p:cNvPr id="43013" name="Picture 3"/>
          <p:cNvPicPr>
            <a:picLocks noChangeAspect="1"/>
          </p:cNvPicPr>
          <p:nvPr/>
        </p:nvPicPr>
        <p:blipFill>
          <a:blip r:embed="rId3"/>
          <a:stretch>
            <a:fillRect/>
          </a:stretch>
        </p:blipFill>
        <p:spPr>
          <a:xfrm>
            <a:off x="2590800" y="1066800"/>
            <a:ext cx="6934200" cy="1703388"/>
          </a:xfrm>
          <a:prstGeom prst="rect">
            <a:avLst/>
          </a:prstGeom>
          <a:noFill/>
          <a:ln w="9525">
            <a:noFill/>
          </a:ln>
        </p:spPr>
      </p:pic>
      <p:pic>
        <p:nvPicPr>
          <p:cNvPr id="43014" name="Picture 4"/>
          <p:cNvPicPr>
            <a:picLocks noChangeAspect="1"/>
          </p:cNvPicPr>
          <p:nvPr/>
        </p:nvPicPr>
        <p:blipFill>
          <a:blip r:embed="rId4"/>
          <a:stretch>
            <a:fillRect/>
          </a:stretch>
        </p:blipFill>
        <p:spPr>
          <a:xfrm>
            <a:off x="4114800" y="2819400"/>
            <a:ext cx="5410200" cy="3516313"/>
          </a:xfrm>
          <a:prstGeom prst="rect">
            <a:avLst/>
          </a:prstGeom>
          <a:noFill/>
          <a:ln w="9525">
            <a:noFill/>
          </a:ln>
        </p:spPr>
      </p:pic>
      <p:sp>
        <p:nvSpPr>
          <p:cNvPr id="43015" name="Text Box 5"/>
          <p:cNvSpPr txBox="1"/>
          <p:nvPr/>
        </p:nvSpPr>
        <p:spPr>
          <a:xfrm>
            <a:off x="1524000" y="4343400"/>
            <a:ext cx="2438400" cy="583565"/>
          </a:xfrm>
          <a:prstGeom prst="rect">
            <a:avLst/>
          </a:prstGeom>
          <a:noFill/>
          <a:ln w="9525">
            <a:noFill/>
          </a:ln>
        </p:spPr>
        <p:txBody>
          <a:bodyPr>
            <a:spAutoFit/>
          </a:bodyPr>
          <a:lstStyle/>
          <a:p>
            <a:pPr>
              <a:spcBef>
                <a:spcPct val="50000"/>
              </a:spcBef>
              <a:buClr>
                <a:schemeClr val="hlink"/>
              </a:buClr>
              <a:buSzPct val="110000"/>
              <a:buFont typeface="Wingdings" panose="05000000000000000000" pitchFamily="2" charset="2"/>
              <a:buBlip>
                <a:blip r:embed="rId5"/>
              </a:buBlip>
            </a:pPr>
            <a:r>
              <a:rPr lang="en-US" altLang="zh-CN" sz="3200" b="1" dirty="0">
                <a:solidFill>
                  <a:srgbClr val="080CC4"/>
                </a:solidFill>
                <a:latin typeface="Arial" panose="020B0604020202020204" pitchFamily="34" charset="0"/>
              </a:rPr>
              <a:t>Pipeline?</a:t>
            </a:r>
          </a:p>
        </p:txBody>
      </p:sp>
      <p:sp>
        <p:nvSpPr>
          <p:cNvPr id="2" name="标题 1"/>
          <p:cNvSpPr>
            <a:spLocks noGrp="1"/>
          </p:cNvSpPr>
          <p:nvPr>
            <p:ph type="title"/>
          </p:nvPr>
        </p:nvSpPr>
        <p:spPr>
          <a:xfrm>
            <a:off x="253549" y="410845"/>
            <a:ext cx="3269343" cy="511110"/>
          </a:xfrm>
        </p:spPr>
        <p:txBody>
          <a:bodyPr>
            <a:normAutofit/>
          </a:bodyPr>
          <a:lstStyle/>
          <a:p>
            <a:r>
              <a:rPr dirty="0"/>
              <a:t>4.1.3  流水线技术</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44035"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27</a:t>
            </a:fld>
            <a:endParaRPr lang="en-US" altLang="zh-CN" sz="1400" dirty="0"/>
          </a:p>
        </p:txBody>
      </p:sp>
      <p:pic>
        <p:nvPicPr>
          <p:cNvPr id="44037" name="Picture 3"/>
          <p:cNvPicPr>
            <a:picLocks noChangeAspect="1"/>
          </p:cNvPicPr>
          <p:nvPr/>
        </p:nvPicPr>
        <p:blipFill>
          <a:blip r:embed="rId3"/>
          <a:stretch>
            <a:fillRect/>
          </a:stretch>
        </p:blipFill>
        <p:spPr>
          <a:xfrm>
            <a:off x="2971800" y="942975"/>
            <a:ext cx="6629400" cy="5517515"/>
          </a:xfrm>
          <a:prstGeom prst="rect">
            <a:avLst/>
          </a:prstGeom>
          <a:noFill/>
          <a:ln w="9525">
            <a:noFill/>
          </a:ln>
        </p:spPr>
      </p:pic>
      <p:sp>
        <p:nvSpPr>
          <p:cNvPr id="3" name="标题 2"/>
          <p:cNvSpPr>
            <a:spLocks noGrp="1"/>
          </p:cNvSpPr>
          <p:nvPr>
            <p:ph type="title"/>
          </p:nvPr>
        </p:nvSpPr>
        <p:spPr>
          <a:xfrm>
            <a:off x="253549" y="410845"/>
            <a:ext cx="3269343" cy="511110"/>
          </a:xfrm>
        </p:spPr>
        <p:txBody>
          <a:bodyPr>
            <a:normAutofit/>
          </a:bodyPr>
          <a:lstStyle/>
          <a:p>
            <a:r>
              <a:rPr dirty="0"/>
              <a:t>4.1.3  流水线技术</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2510" y="2917190"/>
            <a:ext cx="7819390" cy="1325880"/>
          </a:xfrm>
        </p:spPr>
        <p:txBody>
          <a:bodyPr/>
          <a:lstStyle/>
          <a:p>
            <a:r>
              <a:rPr lang="en-US" dirty="0"/>
              <a:t>4.2  线性流水线性能指标</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sym typeface="+mn-ea"/>
              </a:rPr>
              <a:t>4.2.1  吞吐率</a:t>
            </a:r>
          </a:p>
        </p:txBody>
      </p:sp>
      <p:sp>
        <p:nvSpPr>
          <p:cNvPr id="4" name="文本框 3"/>
          <p:cNvSpPr txBox="1"/>
          <p:nvPr/>
        </p:nvSpPr>
        <p:spPr>
          <a:xfrm>
            <a:off x="914895" y="1921720"/>
            <a:ext cx="10724848" cy="1753235"/>
          </a:xfrm>
          <a:prstGeom prst="rect">
            <a:avLst/>
          </a:prstGeom>
          <a:noFill/>
        </p:spPr>
        <p:txBody>
          <a:bodyPr wrap="square" rtlCol="0">
            <a:spAutoFit/>
            <a:scene3d>
              <a:camera prst="orthographicFront"/>
              <a:lightRig rig="threePt" dir="t"/>
            </a:scene3d>
          </a:bodyPr>
          <a:lstStyle/>
          <a:p>
            <a:pPr eaLnBrk="1" hangingPunct="1"/>
            <a:r>
              <a:rPr lang="zh-CN" altLang="en-US" sz="3600" dirty="0">
                <a:sym typeface="+mn-ea"/>
              </a:rPr>
              <a:t>定义：指单位时间内流水线能够处理的任务数（或指令数）或流水线能够输出的结果的数量，是衡量流水线速度的主要性能指标</a:t>
            </a:r>
            <a:endParaRPr lang="zh-CN" altLang="en-US" sz="3600" spc="300" dirty="0">
              <a:solidFill>
                <a:schemeClr val="tx1"/>
              </a:solidFill>
              <a:effectLst>
                <a:outerShdw blurRad="38100" dist="19050" dir="2700000" algn="tl" rotWithShape="0">
                  <a:schemeClr val="dk1">
                    <a:alpha val="40000"/>
                  </a:schemeClr>
                </a:outerShdw>
              </a:effectLst>
              <a:latin typeface="微软雅黑 Light" panose="020B0502040204020203" charset="-122"/>
              <a:ea typeface="微软雅黑 Light" panose="020B0502040204020203" charset="-122"/>
            </a:endParaRPr>
          </a:p>
        </p:txBody>
      </p:sp>
      <p:sp>
        <p:nvSpPr>
          <p:cNvPr id="5" name="文本框 4"/>
          <p:cNvSpPr txBox="1"/>
          <p:nvPr/>
        </p:nvSpPr>
        <p:spPr>
          <a:xfrm>
            <a:off x="915035" y="1298575"/>
            <a:ext cx="6469380" cy="460375"/>
          </a:xfrm>
          <a:prstGeom prst="rect">
            <a:avLst/>
          </a:prstGeom>
          <a:noFill/>
        </p:spPr>
        <p:txBody>
          <a:bodyPr wrap="square" rtlCol="0">
            <a:spAutoFit/>
          </a:bodyPr>
          <a:lstStyle/>
          <a:p>
            <a:r>
              <a:rPr lang="zh-CN" altLang="en-US" sz="2400" b="1" dirty="0">
                <a:solidFill>
                  <a:srgbClr val="1B3868"/>
                </a:solidFill>
                <a:latin typeface="微软雅黑" panose="020B0503020204020204" pitchFamily="34" charset="-122"/>
                <a:ea typeface="微软雅黑" panose="020B0503020204020204" pitchFamily="34" charset="-122"/>
              </a:rPr>
              <a:t>吞吐率（throught  rate)</a:t>
            </a:r>
          </a:p>
        </p:txBody>
      </p:sp>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5963" y="2095500"/>
            <a:ext cx="4722812" cy="521970"/>
          </a:xfrm>
          <a:prstGeom prst="rect">
            <a:avLst/>
          </a:prstGeom>
          <a:noFill/>
          <a:ln w="9525">
            <a:noFill/>
          </a:ln>
        </p:spPr>
        <p:txBody>
          <a:bodyPr anchor="t">
            <a:spAutoFit/>
          </a:bodyPr>
          <a:lstStyle/>
          <a:p>
            <a:r>
              <a:rPr sz="2800" b="1" dirty="0">
                <a:solidFill>
                  <a:schemeClr val="bg1"/>
                </a:solidFill>
                <a:latin typeface="微软雅黑" panose="020B0503020204020204" pitchFamily="34" charset="-122"/>
                <a:ea typeface="微软雅黑" panose="020B0503020204020204" pitchFamily="34" charset="-122"/>
              </a:rPr>
              <a:t>4.1  流水线结构原理</a:t>
            </a:r>
          </a:p>
        </p:txBody>
      </p:sp>
      <p:sp>
        <p:nvSpPr>
          <p:cNvPr id="4" name="文本框 3"/>
          <p:cNvSpPr txBox="1"/>
          <p:nvPr/>
        </p:nvSpPr>
        <p:spPr>
          <a:xfrm>
            <a:off x="715963" y="2616200"/>
            <a:ext cx="4208462" cy="521970"/>
          </a:xfrm>
          <a:prstGeom prst="rect">
            <a:avLst/>
          </a:prstGeom>
          <a:noFill/>
          <a:ln w="9525">
            <a:noFill/>
          </a:ln>
        </p:spPr>
        <p:txBody>
          <a:bodyPr anchor="t">
            <a:spAutoFit/>
          </a:bodyPr>
          <a:lstStyle/>
          <a:p>
            <a:r>
              <a:rPr sz="2800" b="1" dirty="0">
                <a:solidFill>
                  <a:schemeClr val="bg1"/>
                </a:solidFill>
                <a:latin typeface="微软雅黑" panose="020B0503020204020204" pitchFamily="34" charset="-122"/>
                <a:ea typeface="微软雅黑" panose="020B0503020204020204" pitchFamily="34" charset="-122"/>
                <a:sym typeface="+mn-ea"/>
              </a:rPr>
              <a:t>4.2  线性流水线性能指标</a:t>
            </a:r>
          </a:p>
        </p:txBody>
      </p:sp>
      <p:sp>
        <p:nvSpPr>
          <p:cNvPr id="6" name="文本框 5"/>
          <p:cNvSpPr txBox="1"/>
          <p:nvPr/>
        </p:nvSpPr>
        <p:spPr>
          <a:xfrm>
            <a:off x="715963" y="3138488"/>
            <a:ext cx="3856037" cy="521970"/>
          </a:xfrm>
          <a:prstGeom prst="rect">
            <a:avLst/>
          </a:prstGeom>
          <a:noFill/>
          <a:ln w="9525">
            <a:noFill/>
          </a:ln>
        </p:spPr>
        <p:txBody>
          <a:bodyPr anchor="t">
            <a:spAutoFit/>
          </a:bodyPr>
          <a:lstStyle/>
          <a:p>
            <a:r>
              <a:rPr altLang="zh-CN" sz="2800" b="1" dirty="0">
                <a:solidFill>
                  <a:schemeClr val="bg1"/>
                </a:solidFill>
                <a:latin typeface="微软雅黑" panose="020B0503020204020204" pitchFamily="34" charset="-122"/>
                <a:ea typeface="微软雅黑" panose="020B0503020204020204" pitchFamily="34" charset="-122"/>
              </a:rPr>
              <a:t>4.3  非线性流水线</a:t>
            </a:r>
          </a:p>
        </p:txBody>
      </p:sp>
      <p:sp>
        <p:nvSpPr>
          <p:cNvPr id="73732" name="标题 24"/>
          <p:cNvSpPr>
            <a:spLocks noGrp="1"/>
          </p:cNvSpPr>
          <p:nvPr>
            <p:ph type="title"/>
          </p:nvPr>
        </p:nvSpPr>
        <p:spPr>
          <a:xfrm>
            <a:off x="-11112" y="444500"/>
            <a:ext cx="2982912" cy="712788"/>
          </a:xfrm>
        </p:spPr>
        <p:txBody>
          <a:bodyPr vert="horz" wrap="square" lIns="91440" tIns="45720" rIns="91440" bIns="45720" anchor="ctr"/>
          <a:lstStyle/>
          <a:p>
            <a:pPr eaLnBrk="1" hangingPunct="1"/>
            <a:r>
              <a:rPr lang="zh-CN" altLang="en-US" kern="1200" dirty="0">
                <a:latin typeface="微软雅黑" panose="020B0503020204020204" pitchFamily="34" charset="-122"/>
                <a:ea typeface="微软雅黑" panose="020B0503020204020204" pitchFamily="34" charset="-122"/>
                <a:cs typeface="+mj-cs"/>
              </a:rPr>
              <a:t>目录 </a:t>
            </a:r>
            <a:r>
              <a:rPr lang="en-US" altLang="zh-CN" kern="1200" dirty="0">
                <a:latin typeface="微软雅黑" panose="020B0503020204020204" pitchFamily="34" charset="-122"/>
                <a:ea typeface="微软雅黑" panose="020B0503020204020204" pitchFamily="34" charset="-122"/>
                <a:cs typeface="+mj-cs"/>
              </a:rPr>
              <a:t>CONTENT</a:t>
            </a:r>
            <a:endParaRPr lang="zh-CN" altLang="en-US" kern="1200" dirty="0">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715963" y="3660775"/>
            <a:ext cx="10464800" cy="521970"/>
          </a:xfrm>
          <a:prstGeom prst="rect">
            <a:avLst/>
          </a:prstGeom>
          <a:noFill/>
          <a:ln w="9525">
            <a:noFill/>
          </a:ln>
        </p:spPr>
        <p:txBody>
          <a:bodyPr anchor="t">
            <a:spAutoFit/>
          </a:bodyPr>
          <a:lstStyle/>
          <a:p>
            <a:r>
              <a:rPr sz="2800" b="1" dirty="0">
                <a:solidFill>
                  <a:schemeClr val="bg1"/>
                </a:solidFill>
                <a:latin typeface="微软雅黑" panose="020B0503020204020204" pitchFamily="34" charset="-122"/>
                <a:ea typeface="微软雅黑" panose="020B0503020204020204" pitchFamily="34" charset="-122"/>
              </a:rPr>
              <a:t>4.4  流水线相关处理</a:t>
            </a:r>
          </a:p>
        </p:txBody>
      </p:sp>
      <p:sp>
        <p:nvSpPr>
          <p:cNvPr id="9" name="文本框 8"/>
          <p:cNvSpPr txBox="1"/>
          <p:nvPr/>
        </p:nvSpPr>
        <p:spPr>
          <a:xfrm>
            <a:off x="715963" y="4165600"/>
            <a:ext cx="8509000" cy="521970"/>
          </a:xfrm>
          <a:prstGeom prst="rect">
            <a:avLst/>
          </a:prstGeom>
          <a:noFill/>
          <a:ln w="9525">
            <a:noFill/>
          </a:ln>
        </p:spPr>
        <p:txBody>
          <a:bodyPr anchor="t">
            <a:spAutoFit/>
          </a:bodyPr>
          <a:lstStyle/>
          <a:p>
            <a:r>
              <a:rPr altLang="zh-CN" sz="2800" b="1" dirty="0">
                <a:solidFill>
                  <a:schemeClr val="bg1"/>
                </a:solidFill>
                <a:latin typeface="微软雅黑" panose="020B0503020204020204" pitchFamily="34" charset="-122"/>
                <a:ea typeface="微软雅黑" panose="020B0503020204020204" pitchFamily="34" charset="-122"/>
              </a:rPr>
              <a:t>4.5  超级流水处理机</a:t>
            </a:r>
          </a:p>
        </p:txBody>
      </p:sp>
      <p:sp>
        <p:nvSpPr>
          <p:cNvPr id="15" name="文本框 14"/>
          <p:cNvSpPr txBox="1"/>
          <p:nvPr/>
        </p:nvSpPr>
        <p:spPr>
          <a:xfrm>
            <a:off x="874713" y="5821363"/>
            <a:ext cx="10466387" cy="841375"/>
          </a:xfrm>
          <a:prstGeom prst="rect">
            <a:avLst/>
          </a:prstGeom>
          <a:noFill/>
          <a:ln w="9525">
            <a:noFill/>
          </a:ln>
        </p:spPr>
        <p:txBody>
          <a:bodyPr anchor="t">
            <a:spAutoFit/>
          </a:bodyPr>
          <a:lstStyle/>
          <a:p>
            <a:pPr algn="just">
              <a:lnSpc>
                <a:spcPct val="90000"/>
              </a:lnSpc>
            </a:pPr>
            <a:r>
              <a:rPr lang="zh-CN" altLang="en-US" dirty="0">
                <a:latin typeface="Times New Roman" panose="02020603050405020304" pitchFamily="18" charset="0"/>
                <a:ea typeface="等线" panose="02010600030101010101" pitchFamily="2" charset="-122"/>
              </a:rPr>
              <a:t>重点：并行存储器及无冲突访问，虚拟存储器工作原理</a:t>
            </a:r>
            <a:r>
              <a:rPr lang="zh-CN" altLang="en-US" dirty="0">
                <a:latin typeface="等线" panose="02010600030101010101" pitchFamily="2" charset="-122"/>
                <a:ea typeface="等线" panose="02010600030101010101" pitchFamily="2" charset="-122"/>
              </a:rPr>
              <a:t>、</a:t>
            </a:r>
            <a:r>
              <a:rPr lang="zh-CN" altLang="en-US" dirty="0">
                <a:latin typeface="Times New Roman" panose="02020603050405020304" pitchFamily="18" charset="0"/>
                <a:ea typeface="等线" panose="02010600030101010101" pitchFamily="2" charset="-122"/>
              </a:rPr>
              <a:t>地址映像和变换</a:t>
            </a:r>
            <a:r>
              <a:rPr lang="zh-CN" altLang="en-US" dirty="0">
                <a:latin typeface="等线" panose="02010600030101010101" pitchFamily="2" charset="-122"/>
                <a:ea typeface="等线" panose="02010600030101010101" pitchFamily="2" charset="-122"/>
              </a:rPr>
              <a:t>、</a:t>
            </a:r>
            <a:r>
              <a:rPr lang="zh-CN" altLang="en-US" dirty="0">
                <a:latin typeface="Times New Roman" panose="02020603050405020304" pitchFamily="18" charset="0"/>
                <a:ea typeface="等线" panose="02010600030101010101" pitchFamily="2" charset="-122"/>
              </a:rPr>
              <a:t>替换算法，</a:t>
            </a:r>
            <a:r>
              <a:rPr lang="en-US" altLang="zh-CN" dirty="0">
                <a:latin typeface="等线" panose="02010600030101010101" pitchFamily="2" charset="-122"/>
                <a:ea typeface="等线" panose="02010600030101010101" pitchFamily="2" charset="-122"/>
              </a:rPr>
              <a:t>Cache</a:t>
            </a:r>
            <a:r>
              <a:rPr lang="zh-CN" altLang="en-US" dirty="0">
                <a:latin typeface="Times New Roman" panose="02020603050405020304" pitchFamily="18" charset="0"/>
                <a:ea typeface="等线" panose="02010600030101010101" pitchFamily="2" charset="-122"/>
              </a:rPr>
              <a:t>工作原理</a:t>
            </a:r>
            <a:r>
              <a:rPr lang="zh-CN" altLang="en-US" dirty="0">
                <a:latin typeface="等线" panose="02010600030101010101" pitchFamily="2" charset="-122"/>
                <a:ea typeface="等线" panose="02010600030101010101" pitchFamily="2" charset="-122"/>
              </a:rPr>
              <a:t>、</a:t>
            </a:r>
            <a:r>
              <a:rPr lang="zh-CN" altLang="en-US" dirty="0">
                <a:latin typeface="Times New Roman" panose="02020603050405020304" pitchFamily="18" charset="0"/>
                <a:ea typeface="等线" panose="02010600030101010101" pitchFamily="2" charset="-122"/>
              </a:rPr>
              <a:t>地址映像和变换</a:t>
            </a:r>
            <a:r>
              <a:rPr lang="zh-CN" altLang="en-US" dirty="0">
                <a:latin typeface="等线" panose="02010600030101010101" pitchFamily="2" charset="-122"/>
                <a:ea typeface="等线" panose="02010600030101010101" pitchFamily="2" charset="-122"/>
              </a:rPr>
              <a:t>、</a:t>
            </a:r>
            <a:r>
              <a:rPr lang="zh-CN" altLang="en-US" dirty="0">
                <a:latin typeface="Times New Roman" panose="02020603050405020304" pitchFamily="18" charset="0"/>
                <a:ea typeface="等线" panose="02010600030101010101" pitchFamily="2" charset="-122"/>
              </a:rPr>
              <a:t>替换算法，</a:t>
            </a:r>
            <a:r>
              <a:rPr lang="en-US" altLang="zh-CN" dirty="0">
                <a:latin typeface="等线" panose="02010600030101010101" pitchFamily="2" charset="-122"/>
                <a:ea typeface="等线" panose="02010600030101010101" pitchFamily="2" charset="-122"/>
              </a:rPr>
              <a:t>Cache</a:t>
            </a:r>
            <a:r>
              <a:rPr lang="zh-CN" altLang="en-US" dirty="0">
                <a:latin typeface="Times New Roman" panose="02020603050405020304" pitchFamily="18" charset="0"/>
                <a:ea typeface="等线" panose="02010600030101010101" pitchFamily="2" charset="-122"/>
              </a:rPr>
              <a:t>的一致性问题。</a:t>
            </a:r>
            <a:endParaRPr lang="zh-CN" altLang="en-US" dirty="0">
              <a:latin typeface="等线" panose="02010600030101010101" pitchFamily="2" charset="-122"/>
              <a:ea typeface="等线" panose="02010600030101010101" pitchFamily="2" charset="-122"/>
            </a:endParaRPr>
          </a:p>
          <a:p>
            <a:pPr>
              <a:lnSpc>
                <a:spcPct val="90000"/>
              </a:lnSpc>
            </a:pPr>
            <a:r>
              <a:rPr lang="zh-CN" altLang="en-US" dirty="0">
                <a:latin typeface="Times New Roman" panose="02020603050405020304" pitchFamily="18" charset="0"/>
                <a:ea typeface="等线" panose="02010600030101010101" pitchFamily="2" charset="-122"/>
              </a:rPr>
              <a:t>难点：虚拟存储器地址变换的快慢表法，</a:t>
            </a:r>
            <a:r>
              <a:rPr lang="en-US" altLang="zh-CN" dirty="0">
                <a:latin typeface="等线" panose="02010600030101010101" pitchFamily="2" charset="-122"/>
                <a:ea typeface="等线" panose="02010600030101010101" pitchFamily="2" charset="-122"/>
              </a:rPr>
              <a:t>Cache</a:t>
            </a:r>
            <a:r>
              <a:rPr lang="zh-CN" altLang="en-US" dirty="0">
                <a:latin typeface="Times New Roman" panose="02020603050405020304" pitchFamily="18" charset="0"/>
                <a:ea typeface="等线" panose="02010600030101010101" pitchFamily="2" charset="-122"/>
              </a:rPr>
              <a:t>的组相联映像变换。</a:t>
            </a:r>
            <a:r>
              <a:rPr lang="zh-CN" altLang="en-US" dirty="0">
                <a:latin typeface="等线" panose="02010600030101010101" pitchFamily="2" charset="-122"/>
                <a:ea typeface="等线" panose="02010600030101010101" pitchFamily="2" charset="-122"/>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30</a:t>
            </a:fld>
            <a:endParaRPr lang="en-US" altLang="zh-CN" sz="1400" dirty="0"/>
          </a:p>
        </p:txBody>
      </p:sp>
      <p:sp>
        <p:nvSpPr>
          <p:cNvPr id="52228" name="Rectangle 2"/>
          <p:cNvSpPr>
            <a:spLocks noGrp="1"/>
          </p:cNvSpPr>
          <p:nvPr>
            <p:ph idx="4294967295"/>
          </p:nvPr>
        </p:nvSpPr>
        <p:spPr>
          <a:xfrm>
            <a:off x="657860" y="1270635"/>
            <a:ext cx="11471275" cy="4953000"/>
          </a:xfrm>
        </p:spPr>
        <p:txBody>
          <a:bodyPr vert="horz" wrap="square" lIns="91440" tIns="45720" rIns="91440" bIns="45720" anchor="t" anchorCtr="0">
            <a:noAutofit/>
          </a:bodyPr>
          <a:lstStyle/>
          <a:p>
            <a:pPr eaLnBrk="1" hangingPunct="1">
              <a:lnSpc>
                <a:spcPct val="90000"/>
              </a:lnSpc>
            </a:pPr>
            <a:r>
              <a:rPr lang="zh-CN" altLang="en-US" sz="2300" b="1" dirty="0"/>
              <a:t>对于</a:t>
            </a:r>
            <a:r>
              <a:rPr lang="en-US" altLang="zh-CN" sz="2300" b="1" dirty="0"/>
              <a:t>m </a:t>
            </a:r>
            <a:r>
              <a:rPr lang="zh-CN" altLang="en-US" sz="2300" b="1" dirty="0"/>
              <a:t>流水上运行</a:t>
            </a:r>
            <a:r>
              <a:rPr lang="en-US" altLang="zh-CN" sz="2300" b="1" dirty="0"/>
              <a:t>n</a:t>
            </a:r>
            <a:r>
              <a:rPr lang="zh-CN" altLang="en-US" sz="2300" b="1" dirty="0"/>
              <a:t>条指令</a:t>
            </a:r>
          </a:p>
          <a:p>
            <a:pPr eaLnBrk="1" hangingPunct="1">
              <a:lnSpc>
                <a:spcPct val="90000"/>
              </a:lnSpc>
            </a:pPr>
            <a:r>
              <a:rPr lang="en-US" altLang="zh-CN" sz="2300" dirty="0">
                <a:sym typeface="+mn-ea"/>
              </a:rPr>
              <a:t>(1)</a:t>
            </a:r>
            <a:r>
              <a:rPr lang="zh-CN" altLang="en-US" sz="2300" dirty="0">
                <a:sym typeface="+mn-ea"/>
              </a:rPr>
              <a:t>若各段时间相等</a:t>
            </a:r>
            <a:endParaRPr lang="zh-CN" altLang="en-US" sz="2300" dirty="0"/>
          </a:p>
          <a:p>
            <a:pPr eaLnBrk="1" hangingPunct="1">
              <a:lnSpc>
                <a:spcPct val="90000"/>
              </a:lnSpc>
            </a:pPr>
            <a:r>
              <a:rPr lang="en-US" altLang="zh-CN" sz="2300" dirty="0">
                <a:sym typeface="+mn-ea"/>
              </a:rPr>
              <a:t>T=n* </a:t>
            </a:r>
            <a:r>
              <a:rPr lang="en-US" altLang="zh-CN" sz="2300" dirty="0">
                <a:solidFill>
                  <a:srgbClr val="0033CC"/>
                </a:solidFill>
                <a:sym typeface="+mn-ea"/>
              </a:rPr>
              <a:t>⊿t0</a:t>
            </a:r>
            <a:r>
              <a:rPr lang="en-US" altLang="zh-CN" sz="2300" dirty="0">
                <a:sym typeface="+mn-ea"/>
              </a:rPr>
              <a:t> +(m-1)* </a:t>
            </a:r>
            <a:r>
              <a:rPr lang="en-US" altLang="zh-CN" sz="2300" dirty="0">
                <a:solidFill>
                  <a:srgbClr val="0033CC"/>
                </a:solidFill>
                <a:sym typeface="+mn-ea"/>
              </a:rPr>
              <a:t>⊿t0</a:t>
            </a:r>
            <a:r>
              <a:rPr lang="en-US" altLang="zh-CN" sz="2300" dirty="0">
                <a:sym typeface="+mn-ea"/>
              </a:rPr>
              <a:t> </a:t>
            </a:r>
            <a:endParaRPr lang="en-US" altLang="zh-CN" sz="2300" dirty="0"/>
          </a:p>
          <a:p>
            <a:pPr eaLnBrk="1" hangingPunct="1"/>
            <a:r>
              <a:rPr lang="zh-CN" altLang="en-US" sz="2300" dirty="0">
                <a:sym typeface="+mn-ea"/>
              </a:rPr>
              <a:t>或</a:t>
            </a:r>
            <a:r>
              <a:rPr lang="en-US" altLang="zh-CN" sz="2300" dirty="0">
                <a:sym typeface="+mn-ea"/>
              </a:rPr>
              <a:t>T=m* </a:t>
            </a:r>
            <a:r>
              <a:rPr lang="en-US" altLang="zh-CN" sz="2300" dirty="0">
                <a:solidFill>
                  <a:srgbClr val="0033CC"/>
                </a:solidFill>
                <a:sym typeface="+mn-ea"/>
              </a:rPr>
              <a:t>⊿t0</a:t>
            </a:r>
            <a:r>
              <a:rPr lang="en-US" altLang="zh-CN" sz="2300" dirty="0">
                <a:sym typeface="+mn-ea"/>
              </a:rPr>
              <a:t> +(n-1)* </a:t>
            </a:r>
            <a:r>
              <a:rPr lang="en-US" altLang="zh-CN" sz="2300" dirty="0">
                <a:solidFill>
                  <a:srgbClr val="0033CC"/>
                </a:solidFill>
                <a:sym typeface="+mn-ea"/>
              </a:rPr>
              <a:t>⊿t0</a:t>
            </a:r>
            <a:r>
              <a:rPr lang="en-US" altLang="zh-CN" sz="2300" dirty="0">
                <a:sym typeface="+mn-ea"/>
              </a:rPr>
              <a:t> </a:t>
            </a:r>
            <a:endParaRPr lang="en-US" altLang="zh-CN" sz="2300" dirty="0"/>
          </a:p>
          <a:p>
            <a:pPr eaLnBrk="1" hangingPunct="1"/>
            <a:r>
              <a:rPr lang="zh-CN" altLang="en-US" sz="2300" dirty="0">
                <a:sym typeface="+mn-ea"/>
              </a:rPr>
              <a:t>实际吞吐率：</a:t>
            </a:r>
          </a:p>
          <a:p>
            <a:pPr eaLnBrk="1" hangingPunct="1"/>
            <a:r>
              <a:rPr lang="zh-CN" altLang="en-US" sz="2300" dirty="0">
                <a:sym typeface="+mn-ea"/>
              </a:rPr>
              <a:t>                                                                         m&lt;&lt;n时，</a:t>
            </a:r>
          </a:p>
          <a:p>
            <a:pPr eaLnBrk="1" hangingPunct="1"/>
            <a:r>
              <a:rPr lang="zh-CN" altLang="en-US" sz="2300" dirty="0">
                <a:sym typeface="+mn-ea"/>
              </a:rPr>
              <a:t>                                                                           吞吐率TP才能接近于TPmax=1/t</a:t>
            </a:r>
            <a:r>
              <a:rPr lang="zh-CN" altLang="en-US" sz="2300" baseline="-25000" dirty="0">
                <a:sym typeface="+mn-ea"/>
              </a:rPr>
              <a:t>0</a:t>
            </a:r>
            <a:endParaRPr lang="zh-CN" altLang="en-US" sz="2300" dirty="0">
              <a:sym typeface="+mn-ea"/>
            </a:endParaRPr>
          </a:p>
          <a:p>
            <a:pPr eaLnBrk="1" hangingPunct="1"/>
            <a:endParaRPr lang="en-US" altLang="zh-CN" sz="2300" dirty="0"/>
          </a:p>
          <a:p>
            <a:pPr eaLnBrk="1" hangingPunct="1">
              <a:lnSpc>
                <a:spcPct val="90000"/>
              </a:lnSpc>
            </a:pPr>
            <a:r>
              <a:rPr lang="zh-CN" altLang="en-US" sz="2300" dirty="0"/>
              <a:t>（</a:t>
            </a:r>
            <a:r>
              <a:rPr lang="en-US" altLang="zh-CN" sz="2300" dirty="0"/>
              <a:t>2</a:t>
            </a:r>
            <a:r>
              <a:rPr lang="zh-CN" altLang="en-US" sz="2300" dirty="0"/>
              <a:t>）若各段时间不相等</a:t>
            </a:r>
          </a:p>
          <a:p>
            <a:pPr eaLnBrk="1" hangingPunct="1">
              <a:lnSpc>
                <a:spcPct val="90000"/>
              </a:lnSpc>
            </a:pPr>
            <a:endParaRPr lang="zh-CN" altLang="en-US" sz="2300" b="1" dirty="0"/>
          </a:p>
          <a:p>
            <a:pPr eaLnBrk="1" hangingPunct="1">
              <a:lnSpc>
                <a:spcPct val="90000"/>
              </a:lnSpc>
              <a:buNone/>
            </a:pPr>
            <a:r>
              <a:rPr lang="zh-CN" altLang="en-US" sz="2300" b="1" dirty="0">
                <a:solidFill>
                  <a:srgbClr val="0033CC"/>
                </a:solidFill>
              </a:rPr>
              <a:t>                                     最大吞吐率 </a:t>
            </a:r>
            <a:r>
              <a:rPr lang="en-US" altLang="zh-CN" sz="2300" b="1" dirty="0">
                <a:solidFill>
                  <a:srgbClr val="0033CC"/>
                </a:solidFill>
              </a:rPr>
              <a:t>Tpmax</a:t>
            </a:r>
            <a:r>
              <a:rPr lang="zh-CN" altLang="en-US" sz="2300" b="1" dirty="0">
                <a:solidFill>
                  <a:srgbClr val="0033CC"/>
                </a:solidFill>
              </a:rPr>
              <a:t>＝</a:t>
            </a:r>
            <a:r>
              <a:rPr lang="en-US" altLang="zh-CN" sz="2300" b="1" dirty="0">
                <a:solidFill>
                  <a:srgbClr val="0033CC"/>
                </a:solidFill>
              </a:rPr>
              <a:t>1/ max{⊿ti}</a:t>
            </a:r>
            <a:r>
              <a:rPr lang="en-US" altLang="zh-CN" sz="2300" b="1" dirty="0"/>
              <a:t> </a:t>
            </a:r>
          </a:p>
        </p:txBody>
      </p:sp>
      <p:graphicFrame>
        <p:nvGraphicFramePr>
          <p:cNvPr id="52229" name="Object 3"/>
          <p:cNvGraphicFramePr>
            <a:graphicFrameLocks noChangeAspect="1"/>
          </p:cNvGraphicFramePr>
          <p:nvPr/>
        </p:nvGraphicFramePr>
        <p:xfrm>
          <a:off x="6160135" y="888365"/>
          <a:ext cx="5791200" cy="1919288"/>
        </p:xfrm>
        <a:graphic>
          <a:graphicData uri="http://schemas.openxmlformats.org/presentationml/2006/ole">
            <mc:AlternateContent xmlns:mc="http://schemas.openxmlformats.org/markup-compatibility/2006">
              <mc:Choice xmlns:v="urn:schemas-microsoft-com:vml" Requires="v">
                <p:oleObj r:id="rId3" imgW="4586605" imgH="1529080" progId="Excel.Sheet.8">
                  <p:embed/>
                </p:oleObj>
              </mc:Choice>
              <mc:Fallback>
                <p:oleObj r:id="rId3" imgW="4586605" imgH="1529080" progId="Excel.Sheet.8">
                  <p:embed/>
                  <p:pic>
                    <p:nvPicPr>
                      <p:cNvPr id="0" name="图片 3089"/>
                      <p:cNvPicPr/>
                      <p:nvPr/>
                    </p:nvPicPr>
                    <p:blipFill>
                      <a:blip r:embed="rId4"/>
                      <a:stretch>
                        <a:fillRect/>
                      </a:stretch>
                    </p:blipFill>
                    <p:spPr>
                      <a:xfrm>
                        <a:off x="6160135" y="888365"/>
                        <a:ext cx="5791200" cy="1919288"/>
                      </a:xfrm>
                      <a:prstGeom prst="rect">
                        <a:avLst/>
                      </a:prstGeom>
                      <a:noFill/>
                      <a:ln w="38100">
                        <a:noFill/>
                        <a:miter/>
                      </a:ln>
                    </p:spPr>
                  </p:pic>
                </p:oleObj>
              </mc:Fallback>
            </mc:AlternateContent>
          </a:graphicData>
        </a:graphic>
      </p:graphicFrame>
      <p:sp>
        <p:nvSpPr>
          <p:cNvPr id="419844" name="Rectangle 4"/>
          <p:cNvSpPr/>
          <p:nvPr/>
        </p:nvSpPr>
        <p:spPr>
          <a:xfrm>
            <a:off x="10833100" y="165100"/>
            <a:ext cx="1295400" cy="609600"/>
          </a:xfrm>
          <a:prstGeom prst="rect">
            <a:avLst/>
          </a:prstGeom>
          <a:noFill/>
          <a:ln w="9525">
            <a:noFill/>
          </a:ln>
        </p:spPr>
        <p:txBody>
          <a:bodyPr wrap="none" anchor="ctr" anchorCtr="0"/>
          <a:lstStyle/>
          <a:p>
            <a:pPr algn="ctr"/>
            <a:r>
              <a:rPr lang="zh-CN" altLang="en-US" b="1" dirty="0">
                <a:latin typeface="幼圆" panose="02010509060101010101" pitchFamily="49" charset="-122"/>
                <a:ea typeface="幼圆" panose="02010509060101010101" pitchFamily="49" charset="-122"/>
              </a:rPr>
              <a:t>每隔⊿</a:t>
            </a:r>
            <a:r>
              <a:rPr lang="en-US" altLang="zh-CN" b="1" dirty="0">
                <a:latin typeface="幼圆" panose="02010509060101010101" pitchFamily="49" charset="-122"/>
                <a:ea typeface="幼圆" panose="02010509060101010101" pitchFamily="49" charset="-122"/>
              </a:rPr>
              <a:t>t </a:t>
            </a:r>
          </a:p>
          <a:p>
            <a:pPr algn="ctr"/>
            <a:r>
              <a:rPr lang="zh-CN" altLang="en-US" b="1" dirty="0">
                <a:latin typeface="幼圆" panose="02010509060101010101" pitchFamily="49" charset="-122"/>
                <a:ea typeface="幼圆" panose="02010509060101010101" pitchFamily="49" charset="-122"/>
              </a:rPr>
              <a:t>出一个结果</a:t>
            </a:r>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4.2.1  吞吐率</a:t>
            </a:r>
          </a:p>
        </p:txBody>
      </p:sp>
      <p:pic>
        <p:nvPicPr>
          <p:cNvPr id="3" name="图片 2"/>
          <p:cNvPicPr>
            <a:picLocks noChangeAspect="1"/>
          </p:cNvPicPr>
          <p:nvPr/>
        </p:nvPicPr>
        <p:blipFill>
          <a:blip r:embed="rId5"/>
          <a:stretch>
            <a:fillRect/>
          </a:stretch>
        </p:blipFill>
        <p:spPr>
          <a:xfrm>
            <a:off x="249555" y="3518535"/>
            <a:ext cx="6911340" cy="1013460"/>
          </a:xfrm>
          <a:prstGeom prst="rect">
            <a:avLst/>
          </a:prstGeom>
        </p:spPr>
      </p:pic>
      <p:pic>
        <p:nvPicPr>
          <p:cNvPr id="5" name="图片 4"/>
          <p:cNvPicPr>
            <a:picLocks noChangeAspect="1"/>
          </p:cNvPicPr>
          <p:nvPr/>
        </p:nvPicPr>
        <p:blipFill>
          <a:blip r:embed="rId6"/>
          <a:stretch>
            <a:fillRect/>
          </a:stretch>
        </p:blipFill>
        <p:spPr>
          <a:xfrm>
            <a:off x="890270" y="5289550"/>
            <a:ext cx="2804160" cy="1066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001983" y="1759116"/>
            <a:ext cx="2283304" cy="0"/>
          </a:xfrm>
          <a:prstGeom prst="line">
            <a:avLst/>
          </a:prstGeom>
          <a:ln>
            <a:gradFill>
              <a:gsLst>
                <a:gs pos="0">
                  <a:srgbClr val="1B3868"/>
                </a:gs>
                <a:gs pos="100000">
                  <a:srgbClr val="1B3868">
                    <a:alpha val="0"/>
                  </a:srgbClr>
                </a:gs>
              </a:gsLst>
              <a:lin ang="0" scaled="0"/>
            </a:gradFill>
          </a:ln>
        </p:spPr>
        <p:style>
          <a:lnRef idx="1">
            <a:schemeClr val="accent1"/>
          </a:lnRef>
          <a:fillRef idx="0">
            <a:schemeClr val="accent1"/>
          </a:fillRef>
          <a:effectRef idx="0">
            <a:schemeClr val="accent1"/>
          </a:effectRef>
          <a:fontRef idx="minor">
            <a:schemeClr val="tx1"/>
          </a:fontRef>
        </p:style>
      </p:cxnSp>
      <p:graphicFrame>
        <p:nvGraphicFramePr>
          <p:cNvPr id="55302" name="Object 4"/>
          <p:cNvGraphicFramePr>
            <a:graphicFrameLocks noChangeAspect="1"/>
          </p:cNvGraphicFramePr>
          <p:nvPr/>
        </p:nvGraphicFramePr>
        <p:xfrm>
          <a:off x="6664325" y="1758950"/>
          <a:ext cx="5608638" cy="2209800"/>
        </p:xfrm>
        <a:graphic>
          <a:graphicData uri="http://schemas.openxmlformats.org/presentationml/2006/ole">
            <mc:AlternateContent xmlns:mc="http://schemas.openxmlformats.org/markup-compatibility/2006">
              <mc:Choice xmlns:v="urn:schemas-microsoft-com:vml" Requires="v">
                <p:oleObj r:id="rId2" imgW="3505200" imgH="1381125" progId="Word.Picture.8">
                  <p:embed/>
                </p:oleObj>
              </mc:Choice>
              <mc:Fallback>
                <p:oleObj r:id="rId2" imgW="3505200" imgH="1381125" progId="Word.Picture.8">
                  <p:embed/>
                  <p:pic>
                    <p:nvPicPr>
                      <p:cNvPr id="0" name="图片 3088"/>
                      <p:cNvPicPr/>
                      <p:nvPr/>
                    </p:nvPicPr>
                    <p:blipFill>
                      <a:blip r:embed="rId3"/>
                      <a:stretch>
                        <a:fillRect/>
                      </a:stretch>
                    </p:blipFill>
                    <p:spPr>
                      <a:xfrm>
                        <a:off x="6664325" y="1758950"/>
                        <a:ext cx="5608638" cy="2209800"/>
                      </a:xfrm>
                      <a:prstGeom prst="rect">
                        <a:avLst/>
                      </a:prstGeom>
                      <a:noFill/>
                      <a:ln w="38100">
                        <a:noFill/>
                        <a:miter/>
                      </a:ln>
                    </p:spPr>
                  </p:pic>
                </p:oleObj>
              </mc:Fallback>
            </mc:AlternateContent>
          </a:graphicData>
        </a:graphic>
      </p:graphicFrame>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4.2.2  加速比</a:t>
            </a:r>
          </a:p>
        </p:txBody>
      </p:sp>
      <p:sp>
        <p:nvSpPr>
          <p:cNvPr id="52228" name="Rectangle 2"/>
          <p:cNvSpPr>
            <a:spLocks noGrp="1"/>
          </p:cNvSpPr>
          <p:nvPr>
            <p:ph idx="4294967295"/>
          </p:nvPr>
        </p:nvSpPr>
        <p:spPr>
          <a:xfrm>
            <a:off x="689610" y="1115060"/>
            <a:ext cx="8143875" cy="4953000"/>
          </a:xfrm>
        </p:spPr>
        <p:txBody>
          <a:bodyPr vert="horz" wrap="square" lIns="91440" tIns="45720" rIns="91440" bIns="45720" anchor="t" anchorCtr="0">
            <a:noAutofit/>
          </a:bodyPr>
          <a:lstStyle/>
          <a:p>
            <a:pPr eaLnBrk="1" hangingPunct="1">
              <a:lnSpc>
                <a:spcPct val="90000"/>
              </a:lnSpc>
            </a:pPr>
            <a:r>
              <a:rPr sz="2300" b="1" dirty="0"/>
              <a:t>m段流水线的速度与等效的非流水线的速度之比称为加速比</a:t>
            </a:r>
          </a:p>
          <a:p>
            <a:pPr eaLnBrk="1" hangingPunct="1">
              <a:lnSpc>
                <a:spcPct val="90000"/>
              </a:lnSpc>
            </a:pPr>
            <a:r>
              <a:rPr lang="en-US" altLang="zh-CN" sz="2300" dirty="0">
                <a:sym typeface="+mn-ea"/>
              </a:rPr>
              <a:t>(1)</a:t>
            </a:r>
            <a:r>
              <a:rPr lang="zh-CN" altLang="en-US" sz="2300" dirty="0">
                <a:sym typeface="+mn-ea"/>
              </a:rPr>
              <a:t>若各段时间相等</a:t>
            </a:r>
          </a:p>
          <a:p>
            <a:pPr eaLnBrk="1" hangingPunct="1">
              <a:lnSpc>
                <a:spcPct val="90000"/>
              </a:lnSpc>
            </a:pPr>
            <a:endParaRPr lang="zh-CN" altLang="en-US" sz="2300" dirty="0">
              <a:sym typeface="+mn-ea"/>
            </a:endParaRPr>
          </a:p>
          <a:p>
            <a:pPr eaLnBrk="1" hangingPunct="1">
              <a:lnSpc>
                <a:spcPct val="90000"/>
              </a:lnSpc>
            </a:pPr>
            <a:endParaRPr lang="zh-CN" altLang="en-US" sz="2300" dirty="0">
              <a:sym typeface="+mn-ea"/>
            </a:endParaRPr>
          </a:p>
          <a:p>
            <a:pPr eaLnBrk="1" hangingPunct="1">
              <a:lnSpc>
                <a:spcPct val="90000"/>
              </a:lnSpc>
            </a:pPr>
            <a:r>
              <a:rPr lang="zh-CN" altLang="en-US" sz="2300" dirty="0">
                <a:sym typeface="+mn-ea"/>
              </a:rPr>
              <a:t>                                                                        </a:t>
            </a:r>
          </a:p>
          <a:p>
            <a:pPr eaLnBrk="1" hangingPunct="1">
              <a:lnSpc>
                <a:spcPct val="90000"/>
              </a:lnSpc>
            </a:pPr>
            <a:r>
              <a:rPr lang="zh-CN" altLang="en-US" sz="2300" dirty="0">
                <a:sym typeface="+mn-ea"/>
              </a:rPr>
              <a:t>当n&gt;&gt;m时，加速比S才接近于段数m</a:t>
            </a:r>
          </a:p>
          <a:p>
            <a:pPr eaLnBrk="1" hangingPunct="1">
              <a:lnSpc>
                <a:spcPct val="90000"/>
              </a:lnSpc>
            </a:pPr>
            <a:endParaRPr lang="zh-CN" altLang="en-US" sz="2300" dirty="0"/>
          </a:p>
          <a:p>
            <a:pPr eaLnBrk="1" hangingPunct="1">
              <a:lnSpc>
                <a:spcPct val="90000"/>
              </a:lnSpc>
            </a:pPr>
            <a:r>
              <a:rPr lang="zh-CN" altLang="en-US" sz="2300" dirty="0"/>
              <a:t>（</a:t>
            </a:r>
            <a:r>
              <a:rPr lang="en-US" altLang="zh-CN" sz="2300" dirty="0"/>
              <a:t>2</a:t>
            </a:r>
            <a:r>
              <a:rPr lang="zh-CN" altLang="en-US" sz="2300" dirty="0"/>
              <a:t>）若各段时间不相等</a:t>
            </a:r>
          </a:p>
          <a:p>
            <a:pPr eaLnBrk="1" hangingPunct="1">
              <a:lnSpc>
                <a:spcPct val="90000"/>
              </a:lnSpc>
            </a:pPr>
            <a:endParaRPr lang="zh-CN" altLang="en-US" sz="2300" dirty="0"/>
          </a:p>
          <a:p>
            <a:pPr eaLnBrk="1" hangingPunct="1">
              <a:lnSpc>
                <a:spcPct val="90000"/>
              </a:lnSpc>
            </a:pPr>
            <a:r>
              <a:rPr lang="zh-CN" altLang="en-US" sz="2300" dirty="0"/>
              <a:t>                                    tj为最长的一段时间</a:t>
            </a:r>
          </a:p>
          <a:p>
            <a:pPr eaLnBrk="1" hangingPunct="1">
              <a:lnSpc>
                <a:spcPct val="90000"/>
              </a:lnSpc>
            </a:pPr>
            <a:endParaRPr lang="zh-CN" altLang="en-US" sz="2300" b="1" dirty="0"/>
          </a:p>
          <a:p>
            <a:pPr eaLnBrk="1" hangingPunct="1">
              <a:lnSpc>
                <a:spcPct val="90000"/>
              </a:lnSpc>
              <a:buNone/>
            </a:pPr>
            <a:r>
              <a:rPr lang="zh-CN" altLang="en-US" sz="2300" b="1" dirty="0">
                <a:solidFill>
                  <a:srgbClr val="0033CC"/>
                </a:solidFill>
              </a:rPr>
              <a:t>                                    </a:t>
            </a:r>
            <a:endParaRPr lang="en-US" altLang="zh-CN" sz="2300" b="1" dirty="0"/>
          </a:p>
        </p:txBody>
      </p:sp>
      <p:pic>
        <p:nvPicPr>
          <p:cNvPr id="9" name="图片 8"/>
          <p:cNvPicPr>
            <a:picLocks noChangeAspect="1"/>
          </p:cNvPicPr>
          <p:nvPr/>
        </p:nvPicPr>
        <p:blipFill>
          <a:blip r:embed="rId4"/>
          <a:stretch>
            <a:fillRect/>
          </a:stretch>
        </p:blipFill>
        <p:spPr>
          <a:xfrm>
            <a:off x="1090930" y="4669155"/>
            <a:ext cx="2788920" cy="1645920"/>
          </a:xfrm>
          <a:prstGeom prst="rect">
            <a:avLst/>
          </a:prstGeom>
        </p:spPr>
      </p:pic>
      <p:pic>
        <p:nvPicPr>
          <p:cNvPr id="8" name="图片 7"/>
          <p:cNvPicPr>
            <a:picLocks noChangeAspect="1"/>
          </p:cNvPicPr>
          <p:nvPr/>
        </p:nvPicPr>
        <p:blipFill>
          <a:blip r:embed="rId5"/>
          <a:stretch>
            <a:fillRect/>
          </a:stretch>
        </p:blipFill>
        <p:spPr>
          <a:xfrm>
            <a:off x="585470" y="2098675"/>
            <a:ext cx="6084570" cy="9874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322"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6323"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32</a:t>
            </a:fld>
            <a:endParaRPr lang="en-US" altLang="zh-CN" sz="1400" dirty="0"/>
          </a:p>
        </p:txBody>
      </p:sp>
      <p:sp>
        <p:nvSpPr>
          <p:cNvPr id="221186" name="Rectangle 2"/>
          <p:cNvSpPr>
            <a:spLocks noChangeArrowheads="1"/>
          </p:cNvSpPr>
          <p:nvPr/>
        </p:nvSpPr>
        <p:spPr bwMode="auto">
          <a:xfrm>
            <a:off x="385445" y="1049020"/>
            <a:ext cx="78486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0" i="0" u="none" strike="noStrike" kern="1200" cap="none" spc="0" normalizeH="0" baseline="0" noProof="0">
                <a:ln>
                  <a:noFill/>
                </a:ln>
                <a:solidFill>
                  <a:srgbClr val="FF3399"/>
                </a:solidFill>
                <a:effectLst>
                  <a:outerShdw blurRad="38100" dist="38100" dir="2700000" algn="tl">
                    <a:srgbClr val="C0C0C0"/>
                  </a:outerShdw>
                </a:effectLst>
                <a:uLnTx/>
                <a:uFillTx/>
                <a:latin typeface="Tahoma" panose="020B0604030504040204" pitchFamily="34" charset="0"/>
                <a:ea typeface="隶书" panose="02010509060101010101" pitchFamily="49" charset="-122"/>
                <a:cs typeface="+mn-cs"/>
              </a:rPr>
              <a:t>使用效率</a:t>
            </a:r>
            <a: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r>
            <a:b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br>
            <a:r>
              <a:rPr kumimoji="1" lang="en-US" altLang="zh-CN" sz="2800" b="0" i="0" u="none" strike="noStrike" kern="1200" cap="none" spc="0" normalizeH="0" baseline="0" noProof="0">
                <a:ln>
                  <a:noFill/>
                </a:ln>
                <a:solidFill>
                  <a:schemeClr val="tx1"/>
                </a:solidFill>
                <a:effectLst/>
                <a:uLnTx/>
                <a:uFillTx/>
                <a:latin typeface="Times New Roman" panose="02020603050405020304"/>
                <a:ea typeface="宋体" panose="02010600030101010101" pitchFamily="2" charset="-122"/>
                <a:cs typeface="+mn-cs"/>
              </a:rPr>
              <a:t>——</a:t>
            </a:r>
            <a: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隶书" panose="02010509060101010101" pitchFamily="49" charset="-122"/>
                <a:cs typeface="+mn-cs"/>
              </a:rPr>
              <a:t>工作时间的时空区与流水线中各段总的时空区之比。</a:t>
            </a:r>
            <a:b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隶书" panose="02010509060101010101" pitchFamily="49" charset="-122"/>
                <a:cs typeface="+mn-cs"/>
              </a:rPr>
            </a:br>
            <a: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隶书" panose="02010509060101010101" pitchFamily="49" charset="-122"/>
                <a:cs typeface="+mn-cs"/>
              </a:rPr>
              <a:t>对于线性流水线</a:t>
            </a:r>
            <a:r>
              <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2800" dirty="0">
                <a:sym typeface="+mn-ea"/>
              </a:rPr>
              <a:t>(1)</a:t>
            </a:r>
            <a:r>
              <a:rPr lang="zh-CN" altLang="en-US" sz="2800" dirty="0">
                <a:sym typeface="+mn-ea"/>
              </a:rPr>
              <a:t>若各段时间相等</a:t>
            </a:r>
            <a:endParaRPr lang="zh-CN" altLang="en-US" sz="2800" dirty="0"/>
          </a:p>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aphicFrame>
        <p:nvGraphicFramePr>
          <p:cNvPr id="56325" name="Object 3"/>
          <p:cNvGraphicFramePr>
            <a:graphicFrameLocks noChangeAspect="1"/>
          </p:cNvGraphicFramePr>
          <p:nvPr/>
        </p:nvGraphicFramePr>
        <p:xfrm>
          <a:off x="719773" y="3122930"/>
          <a:ext cx="7772400" cy="1244600"/>
        </p:xfrm>
        <a:graphic>
          <a:graphicData uri="http://schemas.openxmlformats.org/presentationml/2006/ole">
            <mc:AlternateContent xmlns:mc="http://schemas.openxmlformats.org/markup-compatibility/2006">
              <mc:Choice xmlns:v="urn:schemas-microsoft-com:vml" Requires="v">
                <p:oleObj r:id="rId4" imgW="2616200" imgH="419100" progId="Equation.3">
                  <p:embed/>
                </p:oleObj>
              </mc:Choice>
              <mc:Fallback>
                <p:oleObj r:id="rId4" imgW="2616200" imgH="419100" progId="Equation.3">
                  <p:embed/>
                  <p:pic>
                    <p:nvPicPr>
                      <p:cNvPr id="0" name="图片 3087"/>
                      <p:cNvPicPr/>
                      <p:nvPr/>
                    </p:nvPicPr>
                    <p:blipFill>
                      <a:blip r:embed="rId5"/>
                      <a:stretch>
                        <a:fillRect/>
                      </a:stretch>
                    </p:blipFill>
                    <p:spPr>
                      <a:xfrm>
                        <a:off x="719773" y="3122930"/>
                        <a:ext cx="7772400" cy="1244600"/>
                      </a:xfrm>
                      <a:prstGeom prst="rect">
                        <a:avLst/>
                      </a:prstGeom>
                      <a:noFill/>
                      <a:ln w="38100">
                        <a:noFill/>
                        <a:miter/>
                      </a:ln>
                    </p:spPr>
                  </p:pic>
                </p:oleObj>
              </mc:Fallback>
            </mc:AlternateContent>
          </a:graphicData>
        </a:graphic>
      </p:graphicFrame>
      <p:graphicFrame>
        <p:nvGraphicFramePr>
          <p:cNvPr id="56326" name="Object 4"/>
          <p:cNvGraphicFramePr>
            <a:graphicFrameLocks noChangeAspect="1"/>
          </p:cNvGraphicFramePr>
          <p:nvPr/>
        </p:nvGraphicFramePr>
        <p:xfrm>
          <a:off x="7313295" y="1672590"/>
          <a:ext cx="4502785" cy="1774190"/>
        </p:xfrm>
        <a:graphic>
          <a:graphicData uri="http://schemas.openxmlformats.org/presentationml/2006/ole">
            <mc:AlternateContent xmlns:mc="http://schemas.openxmlformats.org/markup-compatibility/2006">
              <mc:Choice xmlns:v="urn:schemas-microsoft-com:vml" Requires="v">
                <p:oleObj r:id="rId6" imgW="3505200" imgH="1381125" progId="Word.Picture.8">
                  <p:embed/>
                </p:oleObj>
              </mc:Choice>
              <mc:Fallback>
                <p:oleObj r:id="rId6" imgW="3505200" imgH="1381125" progId="Word.Picture.8">
                  <p:embed/>
                  <p:pic>
                    <p:nvPicPr>
                      <p:cNvPr id="0" name="图片 3086"/>
                      <p:cNvPicPr/>
                      <p:nvPr/>
                    </p:nvPicPr>
                    <p:blipFill>
                      <a:blip r:embed="rId7"/>
                      <a:stretch>
                        <a:fillRect/>
                      </a:stretch>
                    </p:blipFill>
                    <p:spPr>
                      <a:xfrm>
                        <a:off x="7313295" y="1672590"/>
                        <a:ext cx="4502785" cy="1774190"/>
                      </a:xfrm>
                      <a:prstGeom prst="rect">
                        <a:avLst/>
                      </a:prstGeom>
                      <a:noFill/>
                      <a:ln w="38100">
                        <a:noFill/>
                        <a:miter/>
                      </a:ln>
                    </p:spPr>
                  </p:pic>
                </p:oleObj>
              </mc:Fallback>
            </mc:AlternateContent>
          </a:graphicData>
        </a:graphic>
      </p:graphicFrame>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4.2.3  效率</a:t>
            </a:r>
          </a:p>
        </p:txBody>
      </p:sp>
      <p:sp>
        <p:nvSpPr>
          <p:cNvPr id="5" name="文本框 4"/>
          <p:cNvSpPr txBox="1"/>
          <p:nvPr/>
        </p:nvSpPr>
        <p:spPr>
          <a:xfrm>
            <a:off x="193040" y="4587875"/>
            <a:ext cx="3926205" cy="478155"/>
          </a:xfrm>
          <a:prstGeom prst="rect">
            <a:avLst/>
          </a:prstGeom>
          <a:noFill/>
        </p:spPr>
        <p:txBody>
          <a:bodyPr wrap="none" rtlCol="0" anchor="t">
            <a:spAutoFit/>
          </a:bodyPr>
          <a:lstStyle/>
          <a:p>
            <a:pPr eaLnBrk="1" hangingPunct="1">
              <a:lnSpc>
                <a:spcPct val="90000"/>
              </a:lnSpc>
            </a:pPr>
            <a:r>
              <a:rPr lang="zh-CN" altLang="en-US" sz="2800" dirty="0">
                <a:sym typeface="+mn-ea"/>
              </a:rPr>
              <a:t>（</a:t>
            </a:r>
            <a:r>
              <a:rPr lang="en-US" altLang="zh-CN" sz="2800" dirty="0">
                <a:sym typeface="+mn-ea"/>
              </a:rPr>
              <a:t>2</a:t>
            </a:r>
            <a:r>
              <a:rPr lang="zh-CN" altLang="en-US" sz="2800" dirty="0">
                <a:sym typeface="+mn-ea"/>
              </a:rPr>
              <a:t>）若各段时间不相等</a:t>
            </a:r>
            <a:endParaRPr lang="zh-CN" altLang="en-US" sz="2800"/>
          </a:p>
        </p:txBody>
      </p:sp>
      <p:pic>
        <p:nvPicPr>
          <p:cNvPr id="6" name="图片 5"/>
          <p:cNvPicPr>
            <a:picLocks noChangeAspect="1"/>
          </p:cNvPicPr>
          <p:nvPr/>
        </p:nvPicPr>
        <p:blipFill>
          <a:blip r:embed="rId8"/>
          <a:stretch>
            <a:fillRect/>
          </a:stretch>
        </p:blipFill>
        <p:spPr>
          <a:xfrm>
            <a:off x="1171575" y="5066030"/>
            <a:ext cx="6035040" cy="157734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33</a:t>
            </a:fld>
            <a:endParaRPr lang="en-US" altLang="zh-CN" sz="1400" dirty="0"/>
          </a:p>
        </p:txBody>
      </p:sp>
      <p:sp>
        <p:nvSpPr>
          <p:cNvPr id="52228" name="Rectangle 2"/>
          <p:cNvSpPr>
            <a:spLocks noGrp="1"/>
          </p:cNvSpPr>
          <p:nvPr>
            <p:ph idx="4294967295"/>
          </p:nvPr>
        </p:nvSpPr>
        <p:spPr>
          <a:xfrm>
            <a:off x="657860" y="1270635"/>
            <a:ext cx="11471275" cy="4953000"/>
          </a:xfrm>
        </p:spPr>
        <p:txBody>
          <a:bodyPr vert="horz" wrap="square" lIns="91440" tIns="45720" rIns="91440" bIns="45720" anchor="t" anchorCtr="0">
            <a:noAutofit/>
          </a:bodyPr>
          <a:lstStyle/>
          <a:p>
            <a:pPr eaLnBrk="1" hangingPunct="1">
              <a:lnSpc>
                <a:spcPct val="90000"/>
              </a:lnSpc>
            </a:pPr>
            <a:r>
              <a:rPr sz="2300" dirty="0"/>
              <a:t>增加流水线的段数，流水线的吞吐率和加速比都会提高。由于在每段的输出端都必须设置一个锁存器（或称缓冲寄存器），因此段数增多时各锁存器的延迟时间</a:t>
            </a:r>
            <a:r>
              <a:rPr lang="zh-CN" sz="2300" dirty="0"/>
              <a:t>和</a:t>
            </a:r>
            <a:r>
              <a:rPr sz="2300" dirty="0">
                <a:sym typeface="+mn-ea"/>
              </a:rPr>
              <a:t>硬件价格</a:t>
            </a:r>
            <a:r>
              <a:rPr sz="2300" dirty="0"/>
              <a:t>也将增加。所以，在设计流水线时，要综合各方面的因素，根据最佳性能价格比的要求，选择流水线的最佳段数。</a:t>
            </a:r>
          </a:p>
          <a:p>
            <a:pPr eaLnBrk="1" hangingPunct="1">
              <a:lnSpc>
                <a:spcPct val="90000"/>
              </a:lnSpc>
            </a:pPr>
            <a:r>
              <a:rPr sz="2300" dirty="0"/>
              <a:t>设在非流水线的机器上顺序执行一个任务所需时间为t，在同等速度的有K段流水线的机器上执行一个任务所需时间为：</a:t>
            </a:r>
          </a:p>
          <a:p>
            <a:pPr eaLnBrk="1" hangingPunct="1">
              <a:lnSpc>
                <a:spcPct val="90000"/>
              </a:lnSpc>
            </a:pPr>
            <a:endParaRPr sz="2300" dirty="0"/>
          </a:p>
          <a:p>
            <a:pPr eaLnBrk="1" hangingPunct="1">
              <a:lnSpc>
                <a:spcPct val="90000"/>
              </a:lnSpc>
            </a:pPr>
            <a:r>
              <a:rPr sz="2300" dirty="0"/>
              <a:t>式中，d为锁存器的延迟时间。流水线的最大吞吐率为：</a:t>
            </a:r>
          </a:p>
          <a:p>
            <a:pPr eaLnBrk="1" hangingPunct="1">
              <a:lnSpc>
                <a:spcPct val="90000"/>
              </a:lnSpc>
            </a:pPr>
            <a:endParaRPr sz="2300" dirty="0"/>
          </a:p>
          <a:p>
            <a:pPr eaLnBrk="1" hangingPunct="1">
              <a:lnSpc>
                <a:spcPct val="90000"/>
              </a:lnSpc>
            </a:pPr>
            <a:endParaRPr sz="2300" dirty="0"/>
          </a:p>
          <a:p>
            <a:pPr eaLnBrk="1" hangingPunct="1">
              <a:lnSpc>
                <a:spcPct val="90000"/>
              </a:lnSpc>
            </a:pPr>
            <a:r>
              <a:rPr sz="2300" dirty="0"/>
              <a:t>对于单功能、线性流水线、输入任务连续的情况，可以通过上述有关公式计算TP、S、E。</a:t>
            </a:r>
          </a:p>
          <a:p>
            <a:pPr eaLnBrk="1" hangingPunct="1">
              <a:lnSpc>
                <a:spcPct val="90000"/>
              </a:lnSpc>
            </a:pPr>
            <a:r>
              <a:rPr sz="2300" dirty="0"/>
              <a:t>输入任务不连续的情况，只能先画出正确的时空图，然后通过“数格子”求出答案。</a:t>
            </a:r>
          </a:p>
        </p:txBody>
      </p:sp>
      <p:sp>
        <p:nvSpPr>
          <p:cNvPr id="419844" name="Rectangle 4"/>
          <p:cNvSpPr/>
          <p:nvPr/>
        </p:nvSpPr>
        <p:spPr>
          <a:xfrm>
            <a:off x="10833100" y="165100"/>
            <a:ext cx="1295400" cy="609600"/>
          </a:xfrm>
          <a:prstGeom prst="rect">
            <a:avLst/>
          </a:prstGeom>
          <a:noFill/>
          <a:ln w="9525">
            <a:noFill/>
          </a:ln>
        </p:spPr>
        <p:txBody>
          <a:bodyPr wrap="none" anchor="ctr" anchorCtr="0"/>
          <a:lstStyle/>
          <a:p>
            <a:pPr algn="ctr"/>
            <a:r>
              <a:rPr lang="zh-CN" altLang="en-US" b="1" dirty="0">
                <a:latin typeface="幼圆" panose="02010509060101010101" pitchFamily="49" charset="-122"/>
                <a:ea typeface="幼圆" panose="02010509060101010101" pitchFamily="49" charset="-122"/>
              </a:rPr>
              <a:t>每隔⊿</a:t>
            </a:r>
            <a:r>
              <a:rPr lang="en-US" altLang="zh-CN" b="1" dirty="0">
                <a:latin typeface="幼圆" panose="02010509060101010101" pitchFamily="49" charset="-122"/>
                <a:ea typeface="幼圆" panose="02010509060101010101" pitchFamily="49" charset="-122"/>
              </a:rPr>
              <a:t>t </a:t>
            </a:r>
          </a:p>
          <a:p>
            <a:pPr algn="ctr"/>
            <a:r>
              <a:rPr lang="zh-CN" altLang="en-US" b="1" dirty="0">
                <a:latin typeface="幼圆" panose="02010509060101010101" pitchFamily="49" charset="-122"/>
                <a:ea typeface="幼圆" panose="02010509060101010101" pitchFamily="49" charset="-122"/>
              </a:rPr>
              <a:t>出一个结果</a:t>
            </a:r>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4.2.4  流水线段数选择</a:t>
            </a:r>
          </a:p>
        </p:txBody>
      </p:sp>
      <p:graphicFrame>
        <p:nvGraphicFramePr>
          <p:cNvPr id="2" name="对象 31"/>
          <p:cNvGraphicFramePr>
            <a:graphicFrameLocks noChangeAspect="1"/>
          </p:cNvGraphicFramePr>
          <p:nvPr/>
        </p:nvGraphicFramePr>
        <p:xfrm>
          <a:off x="5358130" y="2958465"/>
          <a:ext cx="1008380" cy="941070"/>
        </p:xfrm>
        <a:graphic>
          <a:graphicData uri="http://schemas.openxmlformats.org/presentationml/2006/ole">
            <mc:AlternateContent xmlns:mc="http://schemas.openxmlformats.org/markup-compatibility/2006">
              <mc:Choice xmlns:v="urn:schemas-microsoft-com:vml" Requires="v">
                <p:oleObj r:id="rId3" imgW="380365" imgH="355600" progId="Equation.DSMT4">
                  <p:embed/>
                </p:oleObj>
              </mc:Choice>
              <mc:Fallback>
                <p:oleObj r:id="rId3" imgW="380365" imgH="355600" progId="Equation.DSMT4">
                  <p:embed/>
                  <p:pic>
                    <p:nvPicPr>
                      <p:cNvPr id="0" name="图片 3075"/>
                      <p:cNvPicPr/>
                      <p:nvPr/>
                    </p:nvPicPr>
                    <p:blipFill>
                      <a:blip r:embed="rId4"/>
                      <a:stretch>
                        <a:fillRect/>
                      </a:stretch>
                    </p:blipFill>
                    <p:spPr>
                      <a:xfrm>
                        <a:off x="5358130" y="2958465"/>
                        <a:ext cx="1008380" cy="941070"/>
                      </a:xfrm>
                      <a:prstGeom prst="rect">
                        <a:avLst/>
                      </a:prstGeom>
                      <a:noFill/>
                      <a:ln w="38100">
                        <a:noFill/>
                        <a:miter/>
                      </a:ln>
                    </p:spPr>
                  </p:pic>
                </p:oleObj>
              </mc:Fallback>
            </mc:AlternateContent>
          </a:graphicData>
        </a:graphic>
      </p:graphicFrame>
      <p:graphicFrame>
        <p:nvGraphicFramePr>
          <p:cNvPr id="3" name="对象 29"/>
          <p:cNvGraphicFramePr>
            <a:graphicFrameLocks noChangeAspect="1"/>
          </p:cNvGraphicFramePr>
          <p:nvPr/>
        </p:nvGraphicFramePr>
        <p:xfrm>
          <a:off x="8227060" y="3804285"/>
          <a:ext cx="2193290" cy="1342390"/>
        </p:xfrm>
        <a:graphic>
          <a:graphicData uri="http://schemas.openxmlformats.org/presentationml/2006/ole">
            <mc:AlternateContent xmlns:mc="http://schemas.openxmlformats.org/markup-compatibility/2006">
              <mc:Choice xmlns:v="urn:schemas-microsoft-com:vml" Requires="v">
                <p:oleObj r:id="rId5" imgW="850265" imgH="520700" progId="Equation.DSMT4">
                  <p:embed/>
                </p:oleObj>
              </mc:Choice>
              <mc:Fallback>
                <p:oleObj r:id="rId5" imgW="850265" imgH="520700" progId="Equation.DSMT4">
                  <p:embed/>
                  <p:pic>
                    <p:nvPicPr>
                      <p:cNvPr id="0" name="图片 1"/>
                      <p:cNvPicPr/>
                      <p:nvPr/>
                    </p:nvPicPr>
                    <p:blipFill>
                      <a:blip r:embed="rId6"/>
                      <a:stretch>
                        <a:fillRect/>
                      </a:stretch>
                    </p:blipFill>
                    <p:spPr>
                      <a:xfrm>
                        <a:off x="8227060" y="3804285"/>
                        <a:ext cx="2193290" cy="1342390"/>
                      </a:xfrm>
                      <a:prstGeom prst="rect">
                        <a:avLst/>
                      </a:prstGeom>
                      <a:noFill/>
                      <a:ln w="38100">
                        <a:noFill/>
                        <a:miter/>
                      </a:ln>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34</a:t>
            </a:fld>
            <a:endParaRPr lang="en-US" altLang="zh-CN" sz="1400" dirty="0"/>
          </a:p>
        </p:txBody>
      </p:sp>
      <p:sp>
        <p:nvSpPr>
          <p:cNvPr id="52228" name="Rectangle 2"/>
          <p:cNvSpPr>
            <a:spLocks noGrp="1"/>
          </p:cNvSpPr>
          <p:nvPr>
            <p:ph idx="4294967295"/>
          </p:nvPr>
        </p:nvSpPr>
        <p:spPr>
          <a:xfrm>
            <a:off x="445135" y="1148080"/>
            <a:ext cx="11471275" cy="4953000"/>
          </a:xfrm>
        </p:spPr>
        <p:txBody>
          <a:bodyPr vert="horz" wrap="square" lIns="91440" tIns="45720" rIns="91440" bIns="45720" anchor="t" anchorCtr="0">
            <a:noAutofit/>
          </a:bodyPr>
          <a:lstStyle/>
          <a:p>
            <a:pPr marL="0" indent="0" eaLnBrk="1" hangingPunct="1">
              <a:lnSpc>
                <a:spcPct val="90000"/>
              </a:lnSpc>
              <a:buNone/>
            </a:pPr>
            <a:r>
              <a:rPr sz="2300" b="1" dirty="0"/>
              <a:t>【例4-1】  如图4-19所示，有一条4段浮点数加法器流水线，求Z=A+B+C+D+E+F+G+H浮点数之和。</a:t>
            </a:r>
          </a:p>
          <a:p>
            <a:pPr marL="0" indent="0" eaLnBrk="1" hangingPunct="1">
              <a:lnSpc>
                <a:spcPct val="90000"/>
              </a:lnSpc>
              <a:buNone/>
            </a:pPr>
            <a:r>
              <a:rPr sz="2300" b="1" dirty="0"/>
              <a:t>设每个功能段延迟时间相等，</a:t>
            </a:r>
          </a:p>
          <a:p>
            <a:pPr marL="0" indent="0" eaLnBrk="1" hangingPunct="1">
              <a:lnSpc>
                <a:spcPct val="90000"/>
              </a:lnSpc>
              <a:buNone/>
            </a:pPr>
            <a:r>
              <a:rPr sz="2300" b="1" dirty="0"/>
              <a:t>均为     ，则T=15     输出中间结果</a:t>
            </a:r>
          </a:p>
          <a:p>
            <a:pPr marL="0" indent="0" eaLnBrk="1" hangingPunct="1">
              <a:lnSpc>
                <a:spcPct val="90000"/>
              </a:lnSpc>
              <a:buNone/>
            </a:pPr>
            <a:r>
              <a:rPr sz="2300" b="1" dirty="0"/>
              <a:t>和最后结果n=7，</a:t>
            </a:r>
          </a:p>
          <a:p>
            <a:pPr marL="0" indent="0" eaLnBrk="1" hangingPunct="1">
              <a:lnSpc>
                <a:spcPct val="90000"/>
              </a:lnSpc>
              <a:buNone/>
            </a:pPr>
            <a:r>
              <a:rPr sz="2300" b="1" dirty="0"/>
              <a:t>吞吐率为：</a:t>
            </a:r>
          </a:p>
          <a:p>
            <a:pPr marL="0" indent="0" eaLnBrk="1" hangingPunct="1">
              <a:lnSpc>
                <a:spcPct val="90000"/>
              </a:lnSpc>
              <a:buNone/>
            </a:pPr>
            <a:endParaRPr sz="2300" b="1" dirty="0"/>
          </a:p>
          <a:p>
            <a:pPr marL="0" indent="0" eaLnBrk="1" hangingPunct="1">
              <a:lnSpc>
                <a:spcPct val="90000"/>
              </a:lnSpc>
              <a:buNone/>
            </a:pPr>
            <a:r>
              <a:rPr sz="2300" b="1" dirty="0"/>
              <a:t>加速比为：</a:t>
            </a:r>
          </a:p>
          <a:p>
            <a:pPr marL="0" indent="0" eaLnBrk="1" hangingPunct="1">
              <a:lnSpc>
                <a:spcPct val="90000"/>
              </a:lnSpc>
              <a:buNone/>
            </a:pPr>
            <a:endParaRPr sz="2300" b="1" dirty="0"/>
          </a:p>
          <a:p>
            <a:pPr marL="0" indent="0" eaLnBrk="1" hangingPunct="1">
              <a:lnSpc>
                <a:spcPct val="90000"/>
              </a:lnSpc>
              <a:buNone/>
            </a:pPr>
            <a:r>
              <a:rPr sz="2300" b="1" dirty="0"/>
              <a:t>效率为：</a:t>
            </a:r>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4.2.4  流水线段数选择</a:t>
            </a:r>
          </a:p>
        </p:txBody>
      </p:sp>
      <p:pic>
        <p:nvPicPr>
          <p:cNvPr id="2" name="图片 79" descr="4A21"/>
          <p:cNvPicPr>
            <a:picLocks noChangeAspect="1"/>
          </p:cNvPicPr>
          <p:nvPr/>
        </p:nvPicPr>
        <p:blipFill>
          <a:blip r:embed="rId3"/>
          <a:stretch>
            <a:fillRect/>
          </a:stretch>
        </p:blipFill>
        <p:spPr>
          <a:xfrm>
            <a:off x="5116830" y="1908175"/>
            <a:ext cx="6884670" cy="871220"/>
          </a:xfrm>
          <a:prstGeom prst="rect">
            <a:avLst/>
          </a:prstGeom>
          <a:noFill/>
          <a:ln w="9525">
            <a:noFill/>
          </a:ln>
        </p:spPr>
      </p:pic>
      <p:pic>
        <p:nvPicPr>
          <p:cNvPr id="3" name="图片 63" descr="4A22"/>
          <p:cNvPicPr>
            <a:picLocks noChangeAspect="1"/>
          </p:cNvPicPr>
          <p:nvPr/>
        </p:nvPicPr>
        <p:blipFill>
          <a:blip r:embed="rId4"/>
          <a:stretch>
            <a:fillRect/>
          </a:stretch>
        </p:blipFill>
        <p:spPr>
          <a:xfrm>
            <a:off x="5315585" y="2779395"/>
            <a:ext cx="6866255" cy="3007995"/>
          </a:xfrm>
          <a:prstGeom prst="rect">
            <a:avLst/>
          </a:prstGeom>
          <a:noFill/>
          <a:ln w="9525">
            <a:noFill/>
          </a:ln>
        </p:spPr>
      </p:pic>
      <p:graphicFrame>
        <p:nvGraphicFramePr>
          <p:cNvPr id="5" name="对象 36"/>
          <p:cNvGraphicFramePr>
            <a:graphicFrameLocks noChangeAspect="1"/>
          </p:cNvGraphicFramePr>
          <p:nvPr/>
        </p:nvGraphicFramePr>
        <p:xfrm>
          <a:off x="2006600" y="3232150"/>
          <a:ext cx="3208020" cy="748030"/>
        </p:xfrm>
        <a:graphic>
          <a:graphicData uri="http://schemas.openxmlformats.org/presentationml/2006/ole">
            <mc:AlternateContent xmlns:mc="http://schemas.openxmlformats.org/markup-compatibility/2006">
              <mc:Choice xmlns:v="urn:schemas-microsoft-com:vml" Requires="v">
                <p:oleObj r:id="rId5" imgW="1688465" imgH="393700" progId="Equation.DSMT4">
                  <p:embed/>
                </p:oleObj>
              </mc:Choice>
              <mc:Fallback>
                <p:oleObj r:id="rId5" imgW="1688465" imgH="393700" progId="Equation.DSMT4">
                  <p:embed/>
                  <p:pic>
                    <p:nvPicPr>
                      <p:cNvPr id="0" name="图片 3075"/>
                      <p:cNvPicPr/>
                      <p:nvPr/>
                    </p:nvPicPr>
                    <p:blipFill>
                      <a:blip r:embed="rId6"/>
                      <a:stretch>
                        <a:fillRect/>
                      </a:stretch>
                    </p:blipFill>
                    <p:spPr>
                      <a:xfrm>
                        <a:off x="2006600" y="3232150"/>
                        <a:ext cx="3208020" cy="748030"/>
                      </a:xfrm>
                      <a:prstGeom prst="rect">
                        <a:avLst/>
                      </a:prstGeom>
                      <a:noFill/>
                      <a:ln w="38100">
                        <a:noFill/>
                        <a:miter/>
                      </a:ln>
                    </p:spPr>
                  </p:pic>
                </p:oleObj>
              </mc:Fallback>
            </mc:AlternateContent>
          </a:graphicData>
        </a:graphic>
      </p:graphicFrame>
      <p:pic>
        <p:nvPicPr>
          <p:cNvPr id="9" name="图片 8"/>
          <p:cNvPicPr>
            <a:picLocks noChangeAspect="1"/>
          </p:cNvPicPr>
          <p:nvPr/>
        </p:nvPicPr>
        <p:blipFill>
          <a:blip r:embed="rId7"/>
          <a:stretch>
            <a:fillRect/>
          </a:stretch>
        </p:blipFill>
        <p:spPr>
          <a:xfrm>
            <a:off x="2006600" y="4098925"/>
            <a:ext cx="3413760" cy="830580"/>
          </a:xfrm>
          <a:prstGeom prst="rect">
            <a:avLst/>
          </a:prstGeom>
        </p:spPr>
      </p:pic>
      <p:pic>
        <p:nvPicPr>
          <p:cNvPr id="10" name="图片 9"/>
          <p:cNvPicPr>
            <a:picLocks noChangeAspect="1"/>
          </p:cNvPicPr>
          <p:nvPr/>
        </p:nvPicPr>
        <p:blipFill>
          <a:blip r:embed="rId8"/>
          <a:stretch>
            <a:fillRect/>
          </a:stretch>
        </p:blipFill>
        <p:spPr>
          <a:xfrm>
            <a:off x="325120" y="5541010"/>
            <a:ext cx="5356860" cy="815340"/>
          </a:xfrm>
          <a:prstGeom prst="rect">
            <a:avLst/>
          </a:prstGeom>
        </p:spPr>
      </p:pic>
      <p:pic>
        <p:nvPicPr>
          <p:cNvPr id="11" name="图片 10"/>
          <p:cNvPicPr>
            <a:picLocks noChangeAspect="1"/>
          </p:cNvPicPr>
          <p:nvPr/>
        </p:nvPicPr>
        <p:blipFill>
          <a:blip r:embed="rId9"/>
          <a:stretch>
            <a:fillRect/>
          </a:stretch>
        </p:blipFill>
        <p:spPr>
          <a:xfrm>
            <a:off x="1146810" y="2348230"/>
            <a:ext cx="449580" cy="349885"/>
          </a:xfrm>
          <a:prstGeom prst="rect">
            <a:avLst/>
          </a:prstGeom>
        </p:spPr>
      </p:pic>
      <p:pic>
        <p:nvPicPr>
          <p:cNvPr id="12" name="图片 11"/>
          <p:cNvPicPr>
            <a:picLocks noChangeAspect="1"/>
          </p:cNvPicPr>
          <p:nvPr/>
        </p:nvPicPr>
        <p:blipFill>
          <a:blip r:embed="rId9"/>
          <a:stretch>
            <a:fillRect/>
          </a:stretch>
        </p:blipFill>
        <p:spPr>
          <a:xfrm>
            <a:off x="2886710" y="2367280"/>
            <a:ext cx="425450" cy="3308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35</a:t>
            </a:fld>
            <a:endParaRPr lang="en-US" altLang="zh-CN" sz="1400" dirty="0"/>
          </a:p>
        </p:txBody>
      </p:sp>
      <p:sp>
        <p:nvSpPr>
          <p:cNvPr id="52228" name="Rectangle 2"/>
          <p:cNvSpPr>
            <a:spLocks noGrp="1"/>
          </p:cNvSpPr>
          <p:nvPr>
            <p:ph idx="4294967295"/>
          </p:nvPr>
        </p:nvSpPr>
        <p:spPr>
          <a:xfrm>
            <a:off x="445135" y="1148080"/>
            <a:ext cx="11471275" cy="4953000"/>
          </a:xfrm>
        </p:spPr>
        <p:txBody>
          <a:bodyPr vert="horz" wrap="square" lIns="91440" tIns="45720" rIns="91440" bIns="45720" anchor="t" anchorCtr="0">
            <a:noAutofit/>
          </a:bodyPr>
          <a:lstStyle/>
          <a:p>
            <a:pPr marL="0" indent="0" eaLnBrk="1" hangingPunct="1">
              <a:lnSpc>
                <a:spcPct val="90000"/>
              </a:lnSpc>
              <a:buNone/>
            </a:pPr>
            <a:r>
              <a:rPr sz="2300" b="1" dirty="0"/>
              <a:t>【例4-</a:t>
            </a:r>
            <a:r>
              <a:rPr lang="en-US" sz="2300" b="1" dirty="0"/>
              <a:t>2</a:t>
            </a:r>
            <a:r>
              <a:rPr sz="2300" b="1" dirty="0"/>
              <a:t>】  如图4-1</a:t>
            </a:r>
            <a:r>
              <a:rPr lang="en-US" sz="2300" b="1" dirty="0"/>
              <a:t>2</a:t>
            </a:r>
            <a:r>
              <a:rPr sz="2300" b="1" dirty="0"/>
              <a:t>所示，运用多功能静态流水线计算：</a:t>
            </a:r>
            <a:r>
              <a:rPr sz="2300" b="1" dirty="0">
                <a:sym typeface="+mn-ea"/>
              </a:rPr>
              <a:t>Z=AB+CD+EF+GH</a:t>
            </a:r>
          </a:p>
          <a:p>
            <a:pPr marL="0" indent="0" eaLnBrk="1" hangingPunct="1">
              <a:lnSpc>
                <a:spcPct val="90000"/>
              </a:lnSpc>
              <a:buNone/>
            </a:pPr>
            <a:endParaRPr sz="2300" b="1" dirty="0">
              <a:sym typeface="+mn-ea"/>
            </a:endParaRPr>
          </a:p>
          <a:p>
            <a:pPr marL="0" indent="0" eaLnBrk="1" hangingPunct="1">
              <a:lnSpc>
                <a:spcPct val="90000"/>
              </a:lnSpc>
              <a:buNone/>
            </a:pPr>
            <a:r>
              <a:rPr sz="2300" b="1" dirty="0"/>
              <a:t>先做4个乘法，</a:t>
            </a:r>
          </a:p>
          <a:p>
            <a:pPr marL="0" indent="0" eaLnBrk="1" hangingPunct="1">
              <a:lnSpc>
                <a:spcPct val="90000"/>
              </a:lnSpc>
              <a:buNone/>
            </a:pPr>
            <a:r>
              <a:rPr sz="2300" b="1" dirty="0"/>
              <a:t>然后做两个加法，</a:t>
            </a:r>
          </a:p>
          <a:p>
            <a:pPr marL="0" indent="0" eaLnBrk="1" hangingPunct="1">
              <a:lnSpc>
                <a:spcPct val="90000"/>
              </a:lnSpc>
              <a:buNone/>
            </a:pPr>
            <a:r>
              <a:rPr sz="2300" b="1" dirty="0"/>
              <a:t>最后求总的结果Z</a:t>
            </a:r>
          </a:p>
          <a:p>
            <a:pPr marL="0" indent="0" eaLnBrk="1" hangingPunct="1">
              <a:lnSpc>
                <a:spcPct val="90000"/>
              </a:lnSpc>
              <a:buNone/>
            </a:pPr>
            <a:endParaRPr sz="2300" b="1" dirty="0"/>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4.2.4  流水线段数选择</a:t>
            </a:r>
          </a:p>
        </p:txBody>
      </p:sp>
      <p:pic>
        <p:nvPicPr>
          <p:cNvPr id="2" name="图片 -2147482613" descr="4t12"/>
          <p:cNvPicPr>
            <a:picLocks noChangeAspect="1"/>
          </p:cNvPicPr>
          <p:nvPr/>
        </p:nvPicPr>
        <p:blipFill>
          <a:blip r:embed="rId3"/>
          <a:stretch>
            <a:fillRect/>
          </a:stretch>
        </p:blipFill>
        <p:spPr>
          <a:xfrm>
            <a:off x="4041775" y="1706245"/>
            <a:ext cx="6301105" cy="433006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36</a:t>
            </a:fld>
            <a:endParaRPr lang="en-US" altLang="zh-CN" sz="1400" dirty="0"/>
          </a:p>
        </p:txBody>
      </p:sp>
      <p:sp>
        <p:nvSpPr>
          <p:cNvPr id="52228" name="Rectangle 2"/>
          <p:cNvSpPr>
            <a:spLocks noGrp="1"/>
          </p:cNvSpPr>
          <p:nvPr>
            <p:ph idx="4294967295"/>
          </p:nvPr>
        </p:nvSpPr>
        <p:spPr>
          <a:xfrm>
            <a:off x="445135" y="1148080"/>
            <a:ext cx="11471275" cy="4953000"/>
          </a:xfrm>
        </p:spPr>
        <p:txBody>
          <a:bodyPr vert="horz" wrap="square" lIns="91440" tIns="45720" rIns="91440" bIns="45720" anchor="t" anchorCtr="0">
            <a:noAutofit/>
          </a:bodyPr>
          <a:lstStyle/>
          <a:p>
            <a:pPr marL="0" indent="0" eaLnBrk="1" hangingPunct="1">
              <a:lnSpc>
                <a:spcPct val="90000"/>
              </a:lnSpc>
              <a:buNone/>
            </a:pPr>
            <a:r>
              <a:rPr sz="2300" b="1" dirty="0"/>
              <a:t>设每个功能段延迟时间相等，都是         ，</a:t>
            </a:r>
            <a:r>
              <a:rPr sz="2300" b="1" dirty="0">
                <a:sym typeface="+mn-ea"/>
              </a:rPr>
              <a:t>则T=20×      ，n=7。</a:t>
            </a:r>
            <a:endParaRPr sz="2300" b="1" dirty="0"/>
          </a:p>
          <a:p>
            <a:pPr marL="0" indent="0" eaLnBrk="1" hangingPunct="1">
              <a:lnSpc>
                <a:spcPct val="90000"/>
              </a:lnSpc>
              <a:buNone/>
            </a:pPr>
            <a:r>
              <a:rPr sz="2300" b="1" dirty="0"/>
              <a:t>吞吐率为：</a:t>
            </a:r>
          </a:p>
          <a:p>
            <a:pPr marL="0" indent="0" eaLnBrk="1" hangingPunct="1">
              <a:lnSpc>
                <a:spcPct val="90000"/>
              </a:lnSpc>
              <a:buNone/>
            </a:pPr>
            <a:endParaRPr sz="2300" b="1" dirty="0"/>
          </a:p>
          <a:p>
            <a:pPr marL="0" indent="0" eaLnBrk="1" hangingPunct="1">
              <a:lnSpc>
                <a:spcPct val="90000"/>
              </a:lnSpc>
              <a:buNone/>
            </a:pPr>
            <a:endParaRPr sz="2300" b="1" dirty="0"/>
          </a:p>
          <a:p>
            <a:pPr marL="0" indent="0" eaLnBrk="1" hangingPunct="1">
              <a:lnSpc>
                <a:spcPct val="90000"/>
              </a:lnSpc>
              <a:buNone/>
            </a:pPr>
            <a:endParaRPr sz="2300" b="1" dirty="0"/>
          </a:p>
          <a:p>
            <a:pPr marL="0" indent="0" eaLnBrk="1" hangingPunct="1">
              <a:lnSpc>
                <a:spcPct val="90000"/>
              </a:lnSpc>
              <a:buNone/>
            </a:pPr>
            <a:endParaRPr sz="2300" b="1" dirty="0"/>
          </a:p>
          <a:p>
            <a:pPr marL="0" indent="0" eaLnBrk="1" hangingPunct="1">
              <a:lnSpc>
                <a:spcPct val="90000"/>
              </a:lnSpc>
              <a:buNone/>
            </a:pPr>
            <a:endParaRPr sz="2300" b="1" dirty="0"/>
          </a:p>
          <a:p>
            <a:pPr marL="0" indent="0" eaLnBrk="1" hangingPunct="1">
              <a:lnSpc>
                <a:spcPct val="90000"/>
              </a:lnSpc>
              <a:buNone/>
            </a:pPr>
            <a:endParaRPr sz="2300" b="1" dirty="0"/>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4.2.4  流水线段数选择</a:t>
            </a:r>
          </a:p>
        </p:txBody>
      </p:sp>
      <p:pic>
        <p:nvPicPr>
          <p:cNvPr id="6" name="图片 5"/>
          <p:cNvPicPr>
            <a:picLocks noChangeAspect="1"/>
          </p:cNvPicPr>
          <p:nvPr/>
        </p:nvPicPr>
        <p:blipFill>
          <a:blip r:embed="rId3"/>
          <a:stretch>
            <a:fillRect/>
          </a:stretch>
        </p:blipFill>
        <p:spPr>
          <a:xfrm>
            <a:off x="7254875" y="1148080"/>
            <a:ext cx="551180" cy="428625"/>
          </a:xfrm>
          <a:prstGeom prst="rect">
            <a:avLst/>
          </a:prstGeom>
        </p:spPr>
      </p:pic>
      <p:pic>
        <p:nvPicPr>
          <p:cNvPr id="2" name="图片 81" descr="4A23"/>
          <p:cNvPicPr>
            <a:picLocks noChangeAspect="1"/>
          </p:cNvPicPr>
          <p:nvPr/>
        </p:nvPicPr>
        <p:blipFill>
          <a:blip r:embed="rId4"/>
          <a:stretch>
            <a:fillRect/>
          </a:stretch>
        </p:blipFill>
        <p:spPr>
          <a:xfrm>
            <a:off x="5214620" y="1700530"/>
            <a:ext cx="6863080" cy="3456305"/>
          </a:xfrm>
          <a:prstGeom prst="rect">
            <a:avLst/>
          </a:prstGeom>
          <a:noFill/>
          <a:ln w="9525">
            <a:noFill/>
          </a:ln>
        </p:spPr>
      </p:pic>
      <p:pic>
        <p:nvPicPr>
          <p:cNvPr id="3" name="图片 2"/>
          <p:cNvPicPr>
            <a:picLocks noChangeAspect="1"/>
          </p:cNvPicPr>
          <p:nvPr/>
        </p:nvPicPr>
        <p:blipFill>
          <a:blip r:embed="rId3"/>
          <a:stretch>
            <a:fillRect/>
          </a:stretch>
        </p:blipFill>
        <p:spPr>
          <a:xfrm>
            <a:off x="4967605" y="1148080"/>
            <a:ext cx="551180" cy="428625"/>
          </a:xfrm>
          <a:prstGeom prst="rect">
            <a:avLst/>
          </a:prstGeom>
        </p:spPr>
      </p:pic>
      <p:pic>
        <p:nvPicPr>
          <p:cNvPr id="7" name="图片 6"/>
          <p:cNvPicPr>
            <a:picLocks noChangeAspect="1"/>
          </p:cNvPicPr>
          <p:nvPr/>
        </p:nvPicPr>
        <p:blipFill>
          <a:blip r:embed="rId5"/>
          <a:stretch>
            <a:fillRect/>
          </a:stretch>
        </p:blipFill>
        <p:spPr>
          <a:xfrm>
            <a:off x="1907540" y="1700530"/>
            <a:ext cx="3406140" cy="739140"/>
          </a:xfrm>
          <a:prstGeom prst="rect">
            <a:avLst/>
          </a:prstGeom>
        </p:spPr>
      </p:pic>
      <p:pic>
        <p:nvPicPr>
          <p:cNvPr id="8" name="图片 7"/>
          <p:cNvPicPr>
            <a:picLocks noChangeAspect="1"/>
          </p:cNvPicPr>
          <p:nvPr/>
        </p:nvPicPr>
        <p:blipFill>
          <a:blip r:embed="rId6"/>
          <a:stretch>
            <a:fillRect/>
          </a:stretch>
        </p:blipFill>
        <p:spPr>
          <a:xfrm>
            <a:off x="543560" y="2632710"/>
            <a:ext cx="4610100" cy="1927225"/>
          </a:xfrm>
          <a:prstGeom prst="rect">
            <a:avLst/>
          </a:prstGeom>
        </p:spPr>
      </p:pic>
      <p:pic>
        <p:nvPicPr>
          <p:cNvPr id="11" name="图片 10"/>
          <p:cNvPicPr>
            <a:picLocks noChangeAspect="1"/>
          </p:cNvPicPr>
          <p:nvPr/>
        </p:nvPicPr>
        <p:blipFill>
          <a:blip r:embed="rId7"/>
          <a:stretch>
            <a:fillRect/>
          </a:stretch>
        </p:blipFill>
        <p:spPr>
          <a:xfrm>
            <a:off x="614045" y="5400040"/>
            <a:ext cx="6536055" cy="9563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37</a:t>
            </a:fld>
            <a:endParaRPr lang="en-US" altLang="zh-CN" sz="1400" dirty="0"/>
          </a:p>
        </p:txBody>
      </p:sp>
      <p:sp>
        <p:nvSpPr>
          <p:cNvPr id="52228" name="Rectangle 2"/>
          <p:cNvSpPr>
            <a:spLocks noGrp="1"/>
          </p:cNvSpPr>
          <p:nvPr>
            <p:ph idx="4294967295"/>
          </p:nvPr>
        </p:nvSpPr>
        <p:spPr>
          <a:xfrm>
            <a:off x="243840" y="1403350"/>
            <a:ext cx="11844655" cy="4953000"/>
          </a:xfrm>
        </p:spPr>
        <p:txBody>
          <a:bodyPr vert="horz" wrap="square" lIns="91440" tIns="45720" rIns="91440" bIns="45720" anchor="t" anchorCtr="0">
            <a:noAutofit/>
          </a:bodyPr>
          <a:lstStyle/>
          <a:p>
            <a:pPr marL="0" indent="0" eaLnBrk="1" hangingPunct="1">
              <a:lnSpc>
                <a:spcPct val="90000"/>
              </a:lnSpc>
              <a:buNone/>
            </a:pPr>
            <a:r>
              <a:rPr b="1" dirty="0">
                <a:sym typeface="+mn-ea"/>
              </a:rPr>
              <a:t>整个流水线效率很低，原因如下：</a:t>
            </a:r>
          </a:p>
          <a:p>
            <a:pPr marL="0" indent="0" eaLnBrk="1" hangingPunct="1">
              <a:lnSpc>
                <a:spcPct val="90000"/>
              </a:lnSpc>
              <a:buNone/>
            </a:pPr>
            <a:r>
              <a:rPr b="1" dirty="0">
                <a:sym typeface="+mn-ea"/>
              </a:rPr>
              <a:t>① 多功能流水线在做某种运算时，总有一些功能段空闲。</a:t>
            </a:r>
          </a:p>
          <a:p>
            <a:pPr marL="0" indent="0" eaLnBrk="1" hangingPunct="1">
              <a:lnSpc>
                <a:spcPct val="90000"/>
              </a:lnSpc>
              <a:buNone/>
            </a:pPr>
            <a:r>
              <a:rPr b="1" dirty="0">
                <a:sym typeface="+mn-ea"/>
              </a:rPr>
              <a:t>② 静态流水线必须等前一种运算全部排出流水线后，才能启动下一种运算。</a:t>
            </a:r>
          </a:p>
          <a:p>
            <a:pPr marL="0" indent="0" eaLnBrk="1" hangingPunct="1">
              <a:lnSpc>
                <a:spcPct val="90000"/>
              </a:lnSpc>
              <a:buNone/>
            </a:pPr>
            <a:r>
              <a:rPr b="1" dirty="0">
                <a:sym typeface="+mn-ea"/>
              </a:rPr>
              <a:t>③ 本题有数据相关。</a:t>
            </a:r>
          </a:p>
          <a:p>
            <a:pPr marL="0" indent="0" eaLnBrk="1" hangingPunct="1">
              <a:lnSpc>
                <a:spcPct val="90000"/>
              </a:lnSpc>
              <a:buNone/>
            </a:pPr>
            <a:r>
              <a:rPr b="1" dirty="0">
                <a:sym typeface="+mn-ea"/>
              </a:rPr>
              <a:t>④ 流水线有装入与排空部分。</a:t>
            </a:r>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4.2.4  流水线段数选择</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时空图</a:t>
            </a:r>
          </a:p>
        </p:txBody>
      </p:sp>
      <p:sp>
        <p:nvSpPr>
          <p:cNvPr id="46082"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46083"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38</a:t>
            </a:fld>
            <a:endParaRPr lang="en-US" altLang="zh-CN" sz="1400" dirty="0"/>
          </a:p>
        </p:txBody>
      </p:sp>
      <p:sp>
        <p:nvSpPr>
          <p:cNvPr id="46084" name="Rectangle 2"/>
          <p:cNvSpPr/>
          <p:nvPr/>
        </p:nvSpPr>
        <p:spPr>
          <a:xfrm>
            <a:off x="2514600" y="1828800"/>
            <a:ext cx="7772400" cy="4343400"/>
          </a:xfrm>
          <a:prstGeom prst="rect">
            <a:avLst/>
          </a:prstGeom>
          <a:noFill/>
          <a:ln w="9525">
            <a:noFill/>
          </a:ln>
        </p:spPr>
        <p:txBody>
          <a:bodyPr/>
          <a:lstStyle/>
          <a:p>
            <a:pPr marL="342900" indent="-342900">
              <a:spcBef>
                <a:spcPct val="20000"/>
              </a:spcBef>
              <a:buClr>
                <a:schemeClr val="folHlink"/>
              </a:buClr>
              <a:buSzPct val="60000"/>
              <a:buFont typeface="Wingdings" panose="05000000000000000000" pitchFamily="2" charset="2"/>
              <a:buChar char="n"/>
            </a:pPr>
            <a:r>
              <a:rPr lang="zh-CN" altLang="en-US" sz="3200" dirty="0">
                <a:latin typeface="隶书" panose="02010509060101010101" pitchFamily="49" charset="-122"/>
                <a:ea typeface="隶书" panose="02010509060101010101" pitchFamily="49" charset="-122"/>
              </a:rPr>
              <a:t>描述流水线的工作过程，常采用时（时间）</a:t>
            </a:r>
            <a:r>
              <a:rPr lang="en-US" altLang="zh-CN" sz="3200" dirty="0">
                <a:latin typeface="隶书" panose="02010509060101010101" pitchFamily="49" charset="-122"/>
                <a:ea typeface="隶书" panose="02010509060101010101" pitchFamily="49" charset="-122"/>
              </a:rPr>
              <a:t>―</a:t>
            </a:r>
            <a:r>
              <a:rPr lang="zh-CN" altLang="en-US" sz="3200" dirty="0">
                <a:latin typeface="隶书" panose="02010509060101010101" pitchFamily="49" charset="-122"/>
                <a:ea typeface="隶书" panose="02010509060101010101" pitchFamily="49" charset="-122"/>
              </a:rPr>
              <a:t>空（间）图的办法。</a:t>
            </a:r>
          </a:p>
        </p:txBody>
      </p:sp>
      <p:graphicFrame>
        <p:nvGraphicFramePr>
          <p:cNvPr id="46086" name="Object 5"/>
          <p:cNvGraphicFramePr>
            <a:graphicFrameLocks noChangeAspect="1"/>
          </p:cNvGraphicFramePr>
          <p:nvPr/>
        </p:nvGraphicFramePr>
        <p:xfrm>
          <a:off x="2894013" y="2897188"/>
          <a:ext cx="7777162" cy="3651250"/>
        </p:xfrm>
        <a:graphic>
          <a:graphicData uri="http://schemas.openxmlformats.org/presentationml/2006/ole">
            <mc:AlternateContent xmlns:mc="http://schemas.openxmlformats.org/markup-compatibility/2006">
              <mc:Choice xmlns:v="urn:schemas-microsoft-com:vml" Requires="v">
                <p:oleObj r:id="rId3" imgW="3506470" imgH="1645920" progId="Word.Picture.8">
                  <p:embed/>
                </p:oleObj>
              </mc:Choice>
              <mc:Fallback>
                <p:oleObj r:id="rId3" imgW="3506470" imgH="1645920" progId="Word.Picture.8">
                  <p:embed/>
                  <p:pic>
                    <p:nvPicPr>
                      <p:cNvPr id="0" name="图片 3084"/>
                      <p:cNvPicPr/>
                      <p:nvPr/>
                    </p:nvPicPr>
                    <p:blipFill>
                      <a:blip r:embed="rId4"/>
                      <a:stretch>
                        <a:fillRect/>
                      </a:stretch>
                    </p:blipFill>
                    <p:spPr>
                      <a:xfrm>
                        <a:off x="2894013" y="2897188"/>
                        <a:ext cx="7777162" cy="3651250"/>
                      </a:xfrm>
                      <a:prstGeom prst="rect">
                        <a:avLst/>
                      </a:prstGeom>
                      <a:noFill/>
                      <a:ln w="38100">
                        <a:noFill/>
                        <a:miter/>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流水线瓶颈的解决</a:t>
            </a:r>
          </a:p>
        </p:txBody>
      </p:sp>
      <p:sp>
        <p:nvSpPr>
          <p:cNvPr id="47106" name="日期占位符 4"/>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47107" name="灯片编号占位符 6"/>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39</a:t>
            </a:fld>
            <a:endParaRPr lang="en-US" altLang="zh-CN" sz="1400" dirty="0"/>
          </a:p>
        </p:txBody>
      </p:sp>
      <p:sp>
        <p:nvSpPr>
          <p:cNvPr id="47109" name="Rectangle 3"/>
          <p:cNvSpPr>
            <a:spLocks noGrp="1"/>
          </p:cNvSpPr>
          <p:nvPr>
            <p:ph type="body" sz="half" idx="4294967295"/>
          </p:nvPr>
        </p:nvSpPr>
        <p:spPr>
          <a:xfrm>
            <a:off x="286385" y="1539875"/>
            <a:ext cx="5080000" cy="4114800"/>
          </a:xfrm>
        </p:spPr>
        <p:txBody>
          <a:bodyPr vert="horz" wrap="square" lIns="91440" tIns="45720" rIns="91440" bIns="45720" anchor="t" anchorCtr="0"/>
          <a:lstStyle/>
          <a:p>
            <a:pPr eaLnBrk="1" hangingPunct="1">
              <a:buClr>
                <a:schemeClr val="folHlink"/>
              </a:buClr>
              <a:buSzPct val="60000"/>
              <a:buFont typeface="Wingdings" panose="05000000000000000000" pitchFamily="2" charset="2"/>
            </a:pPr>
            <a:r>
              <a:rPr lang="zh-CN" altLang="en-US" dirty="0">
                <a:solidFill>
                  <a:srgbClr val="CC6600"/>
                </a:solidFill>
                <a:latin typeface="Times New Roman" panose="02020603050405020304" pitchFamily="18" charset="0"/>
              </a:rPr>
              <a:t>瓶颈</a:t>
            </a:r>
          </a:p>
          <a:p>
            <a:pPr eaLnBrk="1" hangingPunct="1">
              <a:buClr>
                <a:schemeClr val="folHlink"/>
              </a:buClr>
              <a:buSzPct val="60000"/>
              <a:buFont typeface="Wingdings" panose="05000000000000000000" pitchFamily="2" charset="2"/>
            </a:pPr>
            <a:endParaRPr lang="en-US" altLang="zh-CN" sz="2400" dirty="0">
              <a:solidFill>
                <a:srgbClr val="CC6600"/>
              </a:solidFill>
              <a:latin typeface="Times New Roman" panose="02020603050405020304" pitchFamily="18" charset="0"/>
            </a:endParaRPr>
          </a:p>
        </p:txBody>
      </p:sp>
      <p:grpSp>
        <p:nvGrpSpPr>
          <p:cNvPr id="408580" name="Group 4"/>
          <p:cNvGrpSpPr/>
          <p:nvPr/>
        </p:nvGrpSpPr>
        <p:grpSpPr>
          <a:xfrm>
            <a:off x="1752600" y="2465388"/>
            <a:ext cx="8534400" cy="688975"/>
            <a:chOff x="0" y="2301"/>
            <a:chExt cx="5376" cy="434"/>
          </a:xfrm>
        </p:grpSpPr>
        <p:grpSp>
          <p:nvGrpSpPr>
            <p:cNvPr id="47114" name="Group 5"/>
            <p:cNvGrpSpPr/>
            <p:nvPr/>
          </p:nvGrpSpPr>
          <p:grpSpPr>
            <a:xfrm>
              <a:off x="2352" y="2301"/>
              <a:ext cx="3024" cy="434"/>
              <a:chOff x="960" y="664"/>
              <a:chExt cx="3648" cy="434"/>
            </a:xfrm>
          </p:grpSpPr>
          <p:sp>
            <p:nvSpPr>
              <p:cNvPr id="47116" name="Rectangle 6"/>
              <p:cNvSpPr/>
              <p:nvPr/>
            </p:nvSpPr>
            <p:spPr>
              <a:xfrm>
                <a:off x="1344" y="705"/>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7117" name="Rectangle 7"/>
              <p:cNvSpPr/>
              <p:nvPr/>
            </p:nvSpPr>
            <p:spPr>
              <a:xfrm>
                <a:off x="2016" y="705"/>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7118" name="Rectangle 8"/>
              <p:cNvSpPr/>
              <p:nvPr/>
            </p:nvSpPr>
            <p:spPr>
              <a:xfrm>
                <a:off x="2688" y="705"/>
                <a:ext cx="864"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7119" name="Rectangle 9"/>
              <p:cNvSpPr/>
              <p:nvPr/>
            </p:nvSpPr>
            <p:spPr>
              <a:xfrm>
                <a:off x="3936" y="705"/>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7120" name="Line 10"/>
              <p:cNvSpPr/>
              <p:nvPr/>
            </p:nvSpPr>
            <p:spPr>
              <a:xfrm>
                <a:off x="960" y="849"/>
                <a:ext cx="384" cy="0"/>
              </a:xfrm>
              <a:prstGeom prst="line">
                <a:avLst/>
              </a:prstGeom>
              <a:ln w="9525" cap="flat" cmpd="sng">
                <a:solidFill>
                  <a:schemeClr val="tx1"/>
                </a:solidFill>
                <a:prstDash val="solid"/>
                <a:headEnd type="none" w="med" len="med"/>
                <a:tailEnd type="triangle" w="med" len="med"/>
              </a:ln>
            </p:spPr>
          </p:sp>
          <p:sp>
            <p:nvSpPr>
              <p:cNvPr id="47121" name="Line 11"/>
              <p:cNvSpPr/>
              <p:nvPr/>
            </p:nvSpPr>
            <p:spPr>
              <a:xfrm>
                <a:off x="1632" y="849"/>
                <a:ext cx="384" cy="0"/>
              </a:xfrm>
              <a:prstGeom prst="line">
                <a:avLst/>
              </a:prstGeom>
              <a:ln w="9525" cap="flat" cmpd="sng">
                <a:solidFill>
                  <a:schemeClr val="tx1"/>
                </a:solidFill>
                <a:prstDash val="solid"/>
                <a:headEnd type="none" w="med" len="med"/>
                <a:tailEnd type="triangle" w="med" len="med"/>
              </a:ln>
            </p:spPr>
          </p:sp>
          <p:sp>
            <p:nvSpPr>
              <p:cNvPr id="47122" name="Line 12"/>
              <p:cNvSpPr/>
              <p:nvPr/>
            </p:nvSpPr>
            <p:spPr>
              <a:xfrm>
                <a:off x="2304" y="849"/>
                <a:ext cx="384" cy="0"/>
              </a:xfrm>
              <a:prstGeom prst="line">
                <a:avLst/>
              </a:prstGeom>
              <a:ln w="9525" cap="flat" cmpd="sng">
                <a:solidFill>
                  <a:schemeClr val="tx1"/>
                </a:solidFill>
                <a:prstDash val="solid"/>
                <a:headEnd type="none" w="med" len="med"/>
                <a:tailEnd type="triangle" w="med" len="med"/>
              </a:ln>
            </p:spPr>
          </p:sp>
          <p:sp>
            <p:nvSpPr>
              <p:cNvPr id="47123" name="Line 13"/>
              <p:cNvSpPr/>
              <p:nvPr/>
            </p:nvSpPr>
            <p:spPr>
              <a:xfrm>
                <a:off x="3552" y="849"/>
                <a:ext cx="384" cy="0"/>
              </a:xfrm>
              <a:prstGeom prst="line">
                <a:avLst/>
              </a:prstGeom>
              <a:ln w="9525" cap="flat" cmpd="sng">
                <a:solidFill>
                  <a:schemeClr val="tx1"/>
                </a:solidFill>
                <a:prstDash val="solid"/>
                <a:headEnd type="none" w="med" len="med"/>
                <a:tailEnd type="triangle" w="med" len="med"/>
              </a:ln>
            </p:spPr>
          </p:sp>
          <p:sp>
            <p:nvSpPr>
              <p:cNvPr id="47124" name="Line 14"/>
              <p:cNvSpPr/>
              <p:nvPr/>
            </p:nvSpPr>
            <p:spPr>
              <a:xfrm>
                <a:off x="4224" y="849"/>
                <a:ext cx="384" cy="0"/>
              </a:xfrm>
              <a:prstGeom prst="line">
                <a:avLst/>
              </a:prstGeom>
              <a:ln w="9525" cap="flat" cmpd="sng">
                <a:solidFill>
                  <a:schemeClr val="tx1"/>
                </a:solidFill>
                <a:prstDash val="solid"/>
                <a:headEnd type="none" w="med" len="med"/>
                <a:tailEnd type="triangle" w="med" len="med"/>
              </a:ln>
            </p:spPr>
          </p:sp>
          <p:sp>
            <p:nvSpPr>
              <p:cNvPr id="47125" name="Text Box 15"/>
              <p:cNvSpPr txBox="1"/>
              <p:nvPr/>
            </p:nvSpPr>
            <p:spPr>
              <a:xfrm>
                <a:off x="1387" y="674"/>
                <a:ext cx="226" cy="232"/>
              </a:xfrm>
              <a:prstGeom prst="rect">
                <a:avLst/>
              </a:prstGeom>
              <a:noFill/>
              <a:ln w="9525">
                <a:noFill/>
              </a:ln>
            </p:spPr>
            <p:txBody>
              <a:bodyPr wrap="none">
                <a:spAutoFit/>
              </a:bodyPr>
              <a:lstStyle/>
              <a:p>
                <a:r>
                  <a:rPr lang="en-US" altLang="zh-CN" b="1" dirty="0">
                    <a:latin typeface="Times New Roman" panose="02020603050405020304" pitchFamily="18" charset="0"/>
                  </a:rPr>
                  <a:t>1</a:t>
                </a:r>
              </a:p>
            </p:txBody>
          </p:sp>
          <p:sp>
            <p:nvSpPr>
              <p:cNvPr id="47126" name="Text Box 16"/>
              <p:cNvSpPr txBox="1"/>
              <p:nvPr/>
            </p:nvSpPr>
            <p:spPr>
              <a:xfrm>
                <a:off x="2064" y="664"/>
                <a:ext cx="226" cy="232"/>
              </a:xfrm>
              <a:prstGeom prst="rect">
                <a:avLst/>
              </a:prstGeom>
              <a:noFill/>
              <a:ln w="9525">
                <a:noFill/>
              </a:ln>
            </p:spPr>
            <p:txBody>
              <a:bodyPr wrap="none">
                <a:spAutoFit/>
              </a:bodyPr>
              <a:lstStyle/>
              <a:p>
                <a:r>
                  <a:rPr lang="en-US" altLang="zh-CN" b="1" dirty="0">
                    <a:latin typeface="Times New Roman" panose="02020603050405020304" pitchFamily="18" charset="0"/>
                  </a:rPr>
                  <a:t>2</a:t>
                </a:r>
              </a:p>
            </p:txBody>
          </p:sp>
          <p:sp>
            <p:nvSpPr>
              <p:cNvPr id="47127" name="Text Box 17"/>
              <p:cNvSpPr txBox="1"/>
              <p:nvPr/>
            </p:nvSpPr>
            <p:spPr>
              <a:xfrm>
                <a:off x="3018" y="664"/>
                <a:ext cx="226" cy="232"/>
              </a:xfrm>
              <a:prstGeom prst="rect">
                <a:avLst/>
              </a:prstGeom>
              <a:noFill/>
              <a:ln w="9525">
                <a:noFill/>
              </a:ln>
            </p:spPr>
            <p:txBody>
              <a:bodyPr wrap="none">
                <a:spAutoFit/>
              </a:bodyPr>
              <a:lstStyle/>
              <a:p>
                <a:r>
                  <a:rPr lang="en-US" altLang="zh-CN" b="1" dirty="0">
                    <a:latin typeface="Times New Roman" panose="02020603050405020304" pitchFamily="18" charset="0"/>
                  </a:rPr>
                  <a:t>3</a:t>
                </a:r>
              </a:p>
            </p:txBody>
          </p:sp>
          <p:sp>
            <p:nvSpPr>
              <p:cNvPr id="47128" name="Text Box 18"/>
              <p:cNvSpPr txBox="1"/>
              <p:nvPr/>
            </p:nvSpPr>
            <p:spPr>
              <a:xfrm>
                <a:off x="3984" y="683"/>
                <a:ext cx="226" cy="232"/>
              </a:xfrm>
              <a:prstGeom prst="rect">
                <a:avLst/>
              </a:prstGeom>
              <a:noFill/>
              <a:ln w="9525">
                <a:noFill/>
              </a:ln>
            </p:spPr>
            <p:txBody>
              <a:bodyPr wrap="none">
                <a:spAutoFit/>
              </a:bodyPr>
              <a:lstStyle/>
              <a:p>
                <a:r>
                  <a:rPr lang="en-US" altLang="zh-CN" b="1" dirty="0">
                    <a:latin typeface="Times New Roman" panose="02020603050405020304" pitchFamily="18" charset="0"/>
                  </a:rPr>
                  <a:t>4</a:t>
                </a:r>
              </a:p>
            </p:txBody>
          </p:sp>
          <p:sp>
            <p:nvSpPr>
              <p:cNvPr id="47129" name="Text Box 19"/>
              <p:cNvSpPr txBox="1"/>
              <p:nvPr/>
            </p:nvSpPr>
            <p:spPr>
              <a:xfrm>
                <a:off x="3902" y="866"/>
                <a:ext cx="309" cy="232"/>
              </a:xfrm>
              <a:prstGeom prst="rect">
                <a:avLst/>
              </a:prstGeom>
              <a:noFill/>
              <a:ln w="9525">
                <a:noFill/>
              </a:ln>
            </p:spPr>
            <p:txBody>
              <a:bodyPr wrap="none">
                <a:spAutoFit/>
              </a:bodyPr>
              <a:lstStyle/>
              <a:p>
                <a:pPr>
                  <a:buChar char="Δ"/>
                </a:pPr>
                <a:r>
                  <a:rPr lang="en-US" altLang="zh-CN" b="1" dirty="0">
                    <a:latin typeface="Times New Roman" panose="02020603050405020304" pitchFamily="18" charset="0"/>
                  </a:rPr>
                  <a:t>t</a:t>
                </a:r>
              </a:p>
            </p:txBody>
          </p:sp>
          <p:sp>
            <p:nvSpPr>
              <p:cNvPr id="47130" name="Text Box 20"/>
              <p:cNvSpPr txBox="1"/>
              <p:nvPr/>
            </p:nvSpPr>
            <p:spPr>
              <a:xfrm>
                <a:off x="1312" y="866"/>
                <a:ext cx="309" cy="232"/>
              </a:xfrm>
              <a:prstGeom prst="rect">
                <a:avLst/>
              </a:prstGeom>
              <a:noFill/>
              <a:ln w="9525">
                <a:noFill/>
              </a:ln>
            </p:spPr>
            <p:txBody>
              <a:bodyPr wrap="none">
                <a:spAutoFit/>
              </a:bodyPr>
              <a:lstStyle/>
              <a:p>
                <a:pPr>
                  <a:buChar char="Δ"/>
                </a:pPr>
                <a:r>
                  <a:rPr lang="en-US" altLang="zh-CN" b="1" dirty="0">
                    <a:latin typeface="Times New Roman" panose="02020603050405020304" pitchFamily="18" charset="0"/>
                  </a:rPr>
                  <a:t>t</a:t>
                </a:r>
              </a:p>
            </p:txBody>
          </p:sp>
          <p:sp>
            <p:nvSpPr>
              <p:cNvPr id="47131" name="Text Box 21"/>
              <p:cNvSpPr txBox="1"/>
              <p:nvPr/>
            </p:nvSpPr>
            <p:spPr>
              <a:xfrm>
                <a:off x="1984" y="866"/>
                <a:ext cx="309" cy="232"/>
              </a:xfrm>
              <a:prstGeom prst="rect">
                <a:avLst/>
              </a:prstGeom>
              <a:noFill/>
              <a:ln w="9525">
                <a:noFill/>
              </a:ln>
            </p:spPr>
            <p:txBody>
              <a:bodyPr wrap="none">
                <a:spAutoFit/>
              </a:bodyPr>
              <a:lstStyle/>
              <a:p>
                <a:pPr>
                  <a:buChar char="Δ"/>
                </a:pPr>
                <a:r>
                  <a:rPr lang="en-US" altLang="zh-CN" b="1" dirty="0">
                    <a:latin typeface="Times New Roman" panose="02020603050405020304" pitchFamily="18" charset="0"/>
                  </a:rPr>
                  <a:t>t</a:t>
                </a:r>
              </a:p>
            </p:txBody>
          </p:sp>
          <p:sp>
            <p:nvSpPr>
              <p:cNvPr id="47132" name="Text Box 22"/>
              <p:cNvSpPr txBox="1"/>
              <p:nvPr/>
            </p:nvSpPr>
            <p:spPr>
              <a:xfrm>
                <a:off x="3025" y="866"/>
                <a:ext cx="309" cy="232"/>
              </a:xfrm>
              <a:prstGeom prst="rect">
                <a:avLst/>
              </a:prstGeom>
              <a:noFill/>
              <a:ln w="9525">
                <a:noFill/>
              </a:ln>
            </p:spPr>
            <p:txBody>
              <a:bodyPr wrap="none">
                <a:spAutoFit/>
              </a:bodyPr>
              <a:lstStyle/>
              <a:p>
                <a:pPr>
                  <a:buChar char="Δ"/>
                </a:pPr>
                <a:r>
                  <a:rPr lang="en-US" altLang="zh-CN" b="1" dirty="0">
                    <a:latin typeface="Times New Roman" panose="02020603050405020304" pitchFamily="18" charset="0"/>
                  </a:rPr>
                  <a:t>t</a:t>
                </a:r>
              </a:p>
            </p:txBody>
          </p:sp>
          <p:sp>
            <p:nvSpPr>
              <p:cNvPr id="47133" name="Text Box 23"/>
              <p:cNvSpPr txBox="1"/>
              <p:nvPr/>
            </p:nvSpPr>
            <p:spPr>
              <a:xfrm>
                <a:off x="2971" y="866"/>
                <a:ext cx="226" cy="232"/>
              </a:xfrm>
              <a:prstGeom prst="rect">
                <a:avLst/>
              </a:prstGeom>
              <a:noFill/>
              <a:ln w="9525">
                <a:noFill/>
              </a:ln>
            </p:spPr>
            <p:txBody>
              <a:bodyPr wrap="none">
                <a:spAutoFit/>
              </a:bodyPr>
              <a:lstStyle/>
              <a:p>
                <a:r>
                  <a:rPr lang="en-US" altLang="zh-CN" b="1" dirty="0">
                    <a:latin typeface="Times New Roman" panose="02020603050405020304" pitchFamily="18" charset="0"/>
                  </a:rPr>
                  <a:t>3</a:t>
                </a:r>
              </a:p>
            </p:txBody>
          </p:sp>
        </p:grpSp>
        <p:sp>
          <p:nvSpPr>
            <p:cNvPr id="47115" name="Text Box 24"/>
            <p:cNvSpPr txBox="1"/>
            <p:nvPr/>
          </p:nvSpPr>
          <p:spPr>
            <a:xfrm>
              <a:off x="0" y="2361"/>
              <a:ext cx="2256" cy="329"/>
            </a:xfrm>
            <a:prstGeom prst="rect">
              <a:avLst/>
            </a:prstGeom>
            <a:noFill/>
            <a:ln w="9525">
              <a:noFill/>
            </a:ln>
          </p:spPr>
          <p:txBody>
            <a:bodyPr>
              <a:spAutoFit/>
            </a:bodyPr>
            <a:lstStyle/>
            <a:p>
              <a:r>
                <a:rPr lang="en-US" altLang="zh-CN" b="1" dirty="0">
                  <a:latin typeface="宋体" panose="02010600030101010101" pitchFamily="2" charset="-122"/>
                </a:rPr>
                <a:t>  </a:t>
              </a:r>
              <a:r>
                <a:rPr lang="zh-CN" altLang="en-US" sz="2800" b="1" dirty="0">
                  <a:solidFill>
                    <a:srgbClr val="CC6600"/>
                  </a:solidFill>
                  <a:latin typeface="Times New Roman" panose="02020603050405020304" pitchFamily="18" charset="0"/>
                </a:rPr>
                <a:t>流水线 </a:t>
              </a:r>
              <a:r>
                <a:rPr lang="en-US" altLang="zh-CN" sz="2800" b="1" dirty="0">
                  <a:solidFill>
                    <a:srgbClr val="CC6600"/>
                  </a:solidFill>
                  <a:latin typeface="Times New Roman" panose="02020603050405020304" pitchFamily="18" charset="0"/>
                </a:rPr>
                <a:t>(</a:t>
              </a:r>
              <a:r>
                <a:rPr lang="en-US" altLang="zh-CN" sz="2800" b="1" dirty="0">
                  <a:solidFill>
                    <a:srgbClr val="CC6600"/>
                  </a:solidFill>
                  <a:latin typeface="宋体" panose="02010600030101010101" pitchFamily="2" charset="-122"/>
                </a:rPr>
                <a:t>△t</a:t>
              </a:r>
              <a:r>
                <a:rPr lang="en-US" altLang="zh-CN" sz="2800" b="1" baseline="-14000" dirty="0">
                  <a:solidFill>
                    <a:srgbClr val="CC6600"/>
                  </a:solidFill>
                  <a:latin typeface="宋体" panose="02010600030101010101" pitchFamily="2" charset="-122"/>
                </a:rPr>
                <a:t>i</a:t>
              </a:r>
              <a:r>
                <a:rPr lang="zh-CN" altLang="en-US" sz="2800" b="1" dirty="0">
                  <a:solidFill>
                    <a:srgbClr val="CC6600"/>
                  </a:solidFill>
                  <a:latin typeface="宋体" panose="02010600030101010101" pitchFamily="2" charset="-122"/>
                </a:rPr>
                <a:t>不等</a:t>
              </a:r>
              <a:r>
                <a:rPr lang="en-US" altLang="zh-CN" sz="2800" b="1" dirty="0">
                  <a:solidFill>
                    <a:srgbClr val="CC6600"/>
                  </a:solidFill>
                  <a:latin typeface="Times New Roman" panose="02020603050405020304" pitchFamily="18" charset="0"/>
                </a:rPr>
                <a:t>)</a:t>
              </a:r>
              <a:r>
                <a:rPr lang="zh-CN" altLang="en-US" sz="2800" b="1" dirty="0">
                  <a:solidFill>
                    <a:srgbClr val="CC6600"/>
                  </a:solidFill>
                  <a:latin typeface="Times New Roman" panose="02020603050405020304" pitchFamily="18" charset="0"/>
                </a:rPr>
                <a:t>：</a:t>
              </a:r>
            </a:p>
          </p:txBody>
        </p:sp>
      </p:grpSp>
      <p:sp>
        <p:nvSpPr>
          <p:cNvPr id="408601" name="Text Box 25"/>
          <p:cNvSpPr txBox="1"/>
          <p:nvPr/>
        </p:nvSpPr>
        <p:spPr>
          <a:xfrm>
            <a:off x="2133600" y="3429000"/>
            <a:ext cx="8035925"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瓶颈：</a:t>
            </a:r>
            <a:r>
              <a:rPr lang="zh-CN" altLang="en-US" sz="2800" b="1" dirty="0">
                <a:latin typeface="Times New Roman" panose="02020603050405020304" pitchFamily="18" charset="0"/>
              </a:rPr>
              <a:t> </a:t>
            </a:r>
            <a:r>
              <a:rPr lang="zh-CN" altLang="en-US" sz="2800" b="1" dirty="0">
                <a:latin typeface="宋体" panose="02010600030101010101" pitchFamily="2" charset="-122"/>
              </a:rPr>
              <a:t>△</a:t>
            </a:r>
            <a:r>
              <a:rPr lang="en-US" altLang="zh-CN" sz="2800" b="1" dirty="0">
                <a:latin typeface="宋体" panose="02010600030101010101" pitchFamily="2" charset="-122"/>
              </a:rPr>
              <a:t>t</a:t>
            </a:r>
            <a:r>
              <a:rPr lang="en-US" altLang="zh-CN" sz="2800" b="1" baseline="-20000" dirty="0">
                <a:latin typeface="宋体" panose="02010600030101010101" pitchFamily="2" charset="-122"/>
              </a:rPr>
              <a:t>i</a:t>
            </a:r>
            <a:r>
              <a:rPr lang="zh-CN" altLang="en-US" sz="2800" b="1" dirty="0">
                <a:latin typeface="宋体" panose="02010600030101010101" pitchFamily="2" charset="-122"/>
              </a:rPr>
              <a:t>最大的那一个段。</a:t>
            </a:r>
            <a:r>
              <a:rPr lang="en-US" altLang="zh-CN" sz="2800" b="1" dirty="0">
                <a:latin typeface="宋体" panose="02010600030101010101" pitchFamily="2" charset="-122"/>
              </a:rPr>
              <a:t>T</a:t>
            </a:r>
            <a:r>
              <a:rPr lang="en-US" altLang="zh-CN" sz="2800" b="1" baseline="-20000" dirty="0">
                <a:latin typeface="宋体" panose="02010600030101010101" pitchFamily="2" charset="-122"/>
              </a:rPr>
              <a:t>pmax</a:t>
            </a:r>
            <a:r>
              <a:rPr lang="en-US" altLang="zh-CN" sz="2800" b="1" dirty="0">
                <a:latin typeface="宋体" panose="02010600030101010101" pitchFamily="2" charset="-122"/>
              </a:rPr>
              <a:t>=1/(3△t)</a:t>
            </a:r>
            <a:r>
              <a:rPr lang="zh-CN" altLang="en-US" sz="2800" b="1" dirty="0">
                <a:latin typeface="宋体" panose="02010600030101010101" pitchFamily="2" charset="-122"/>
              </a:rPr>
              <a:t>。</a:t>
            </a:r>
            <a:endParaRPr lang="zh-CN" altLang="en-US" sz="2800" b="1" baseline="-20000" dirty="0">
              <a:latin typeface="宋体" panose="02010600030101010101" pitchFamily="2" charset="-122"/>
            </a:endParaRPr>
          </a:p>
        </p:txBody>
      </p:sp>
      <p:graphicFrame>
        <p:nvGraphicFramePr>
          <p:cNvPr id="47113" name="Object 27"/>
          <p:cNvGraphicFramePr>
            <a:graphicFrameLocks noGrp="1" noChangeAspect="1"/>
          </p:cNvGraphicFramePr>
          <p:nvPr>
            <p:ph sz="half" idx="4294967295"/>
          </p:nvPr>
        </p:nvGraphicFramePr>
        <p:xfrm>
          <a:off x="988695" y="3950970"/>
          <a:ext cx="6266180" cy="2592705"/>
        </p:xfrm>
        <a:graphic>
          <a:graphicData uri="http://schemas.openxmlformats.org/presentationml/2006/ole">
            <mc:AlternateContent xmlns:mc="http://schemas.openxmlformats.org/markup-compatibility/2006">
              <mc:Choice xmlns:v="urn:schemas-microsoft-com:vml" Requires="v">
                <p:oleObj r:id="rId3" imgW="3524250" imgH="5229225" progId="Word.Picture.8">
                  <p:embed/>
                </p:oleObj>
              </mc:Choice>
              <mc:Fallback>
                <p:oleObj r:id="rId3" imgW="3524250" imgH="5229225" progId="Word.Picture.8">
                  <p:embed/>
                  <p:pic>
                    <p:nvPicPr>
                      <p:cNvPr id="0" name="图片 3076"/>
                      <p:cNvPicPr/>
                      <p:nvPr/>
                    </p:nvPicPr>
                    <p:blipFill>
                      <a:blip r:embed="rId4"/>
                      <a:srcRect r="-1660" b="70268"/>
                      <a:stretch>
                        <a:fillRect/>
                      </a:stretch>
                    </p:blipFill>
                    <p:spPr>
                      <a:xfrm>
                        <a:off x="988695" y="3950970"/>
                        <a:ext cx="6266180" cy="2592705"/>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085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8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60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0" y="2847111"/>
            <a:ext cx="6959600" cy="1325563"/>
          </a:xfrm>
        </p:spPr>
        <p:txBody>
          <a:bodyPr/>
          <a:lstStyle/>
          <a:p>
            <a:r>
              <a:rPr dirty="0"/>
              <a:t>4.1  流水线结构原理</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601345"/>
            <a:ext cx="3269343" cy="511110"/>
          </a:xfrm>
        </p:spPr>
        <p:txBody>
          <a:bodyPr/>
          <a:lstStyle/>
          <a:p>
            <a:r>
              <a:rPr lang="zh-CN" altLang="en-US">
                <a:sym typeface="+mn-ea"/>
              </a:rPr>
              <a:t>流水线瓶颈的解决</a:t>
            </a:r>
            <a:br>
              <a:rPr lang="zh-CN" altLang="en-US"/>
            </a:br>
            <a:endParaRPr lang="en-US" altLang="zh-CN"/>
          </a:p>
        </p:txBody>
      </p:sp>
      <p:sp>
        <p:nvSpPr>
          <p:cNvPr id="48130"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48131"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40</a:t>
            </a:fld>
            <a:endParaRPr lang="en-US" altLang="zh-CN" sz="1400" dirty="0"/>
          </a:p>
        </p:txBody>
      </p:sp>
      <p:graphicFrame>
        <p:nvGraphicFramePr>
          <p:cNvPr id="48132" name="Object 3"/>
          <p:cNvGraphicFramePr>
            <a:graphicFrameLocks noChangeAspect="1"/>
          </p:cNvGraphicFramePr>
          <p:nvPr/>
        </p:nvGraphicFramePr>
        <p:xfrm>
          <a:off x="3810000" y="1684338"/>
          <a:ext cx="5565775" cy="5173662"/>
        </p:xfrm>
        <a:graphic>
          <a:graphicData uri="http://schemas.openxmlformats.org/presentationml/2006/ole">
            <mc:AlternateContent xmlns:mc="http://schemas.openxmlformats.org/markup-compatibility/2006">
              <mc:Choice xmlns:v="urn:schemas-microsoft-com:vml" Requires="v">
                <p:oleObj r:id="rId3" imgW="3049270" imgH="2834640" progId="Word.Picture.8">
                  <p:embed/>
                </p:oleObj>
              </mc:Choice>
              <mc:Fallback>
                <p:oleObj r:id="rId3" imgW="3049270" imgH="2834640" progId="Word.Picture.8">
                  <p:embed/>
                  <p:pic>
                    <p:nvPicPr>
                      <p:cNvPr id="0" name="图片 3075"/>
                      <p:cNvPicPr/>
                      <p:nvPr/>
                    </p:nvPicPr>
                    <p:blipFill>
                      <a:blip r:embed="rId4"/>
                      <a:stretch>
                        <a:fillRect/>
                      </a:stretch>
                    </p:blipFill>
                    <p:spPr>
                      <a:xfrm>
                        <a:off x="3810000" y="1684338"/>
                        <a:ext cx="5565775" cy="5173662"/>
                      </a:xfrm>
                      <a:prstGeom prst="rect">
                        <a:avLst/>
                      </a:prstGeom>
                      <a:noFill/>
                      <a:ln w="38100">
                        <a:noFill/>
                        <a:miter/>
                      </a:ln>
                    </p:spPr>
                  </p:pic>
                </p:oleObj>
              </mc:Fallback>
            </mc:AlternateContent>
          </a:graphicData>
        </a:graphic>
      </p:graphicFrame>
      <p:sp>
        <p:nvSpPr>
          <p:cNvPr id="48133" name="Rectangle 4"/>
          <p:cNvSpPr/>
          <p:nvPr/>
        </p:nvSpPr>
        <p:spPr>
          <a:xfrm>
            <a:off x="2674938" y="617538"/>
            <a:ext cx="7793037" cy="1143000"/>
          </a:xfrm>
          <a:prstGeom prst="rect">
            <a:avLst/>
          </a:prstGeom>
          <a:noFill/>
          <a:ln w="9525">
            <a:noFill/>
          </a:ln>
        </p:spPr>
        <p:txBody>
          <a:bodyPr anchor="b" anchorCtr="0"/>
          <a:lstStyle/>
          <a:p>
            <a:r>
              <a:rPr lang="en-US" altLang="zh-CN" sz="2800" b="1" dirty="0">
                <a:solidFill>
                  <a:srgbClr val="CC6600"/>
                </a:solidFill>
                <a:latin typeface="黑体" panose="02010609060101010101" pitchFamily="49" charset="-122"/>
                <a:ea typeface="黑体" panose="02010609060101010101" pitchFamily="49" charset="-122"/>
              </a:rPr>
              <a:t> </a:t>
            </a:r>
            <a:r>
              <a:rPr lang="zh-CN" altLang="en-US" sz="2800" b="1" dirty="0">
                <a:solidFill>
                  <a:srgbClr val="CC6600"/>
                </a:solidFill>
                <a:latin typeface="Times New Roman" panose="02020603050405020304" pitchFamily="18" charset="0"/>
              </a:rPr>
              <a:t>如何解决瓶颈问题？</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648970"/>
            <a:ext cx="3269343" cy="511110"/>
          </a:xfrm>
        </p:spPr>
        <p:txBody>
          <a:bodyPr/>
          <a:lstStyle/>
          <a:p>
            <a:r>
              <a:rPr lang="zh-CN" altLang="en-US">
                <a:sym typeface="+mn-ea"/>
              </a:rPr>
              <a:t>流水线瓶颈的解决</a:t>
            </a:r>
            <a:br>
              <a:rPr lang="zh-CN" altLang="en-US"/>
            </a:br>
            <a:endParaRPr lang="zh-CN" altLang="en-US"/>
          </a:p>
        </p:txBody>
      </p:sp>
      <p:sp>
        <p:nvSpPr>
          <p:cNvPr id="49154"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49155"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41</a:t>
            </a:fld>
            <a:endParaRPr lang="en-US" altLang="zh-CN" sz="1400" dirty="0"/>
          </a:p>
        </p:txBody>
      </p:sp>
      <p:sp>
        <p:nvSpPr>
          <p:cNvPr id="410627" name="Text Box 3"/>
          <p:cNvSpPr txBox="1"/>
          <p:nvPr/>
        </p:nvSpPr>
        <p:spPr>
          <a:xfrm>
            <a:off x="1992313" y="1700213"/>
            <a:ext cx="7696200" cy="953135"/>
          </a:xfrm>
          <a:prstGeom prst="rect">
            <a:avLst/>
          </a:prstGeom>
          <a:noFill/>
          <a:ln w="9525">
            <a:noFill/>
          </a:ln>
        </p:spPr>
        <p:txBody>
          <a:bodyPr>
            <a:spAutoFit/>
          </a:bodyPr>
          <a:lstStyle/>
          <a:p>
            <a:r>
              <a:rPr lang="en-US" altLang="zh-CN" sz="2800" b="1" dirty="0">
                <a:latin typeface="宋体" panose="02010600030101010101" pitchFamily="2" charset="-122"/>
              </a:rPr>
              <a:t>    a.</a:t>
            </a:r>
            <a:r>
              <a:rPr lang="zh-CN" altLang="en-US" sz="2800" b="1" dirty="0">
                <a:latin typeface="宋体" panose="02010600030101010101" pitchFamily="2" charset="-122"/>
              </a:rPr>
              <a:t>将此段进一步细化，保证细化后的段与其它段处理时间相同或相近；</a:t>
            </a:r>
          </a:p>
        </p:txBody>
      </p:sp>
      <p:grpSp>
        <p:nvGrpSpPr>
          <p:cNvPr id="410628" name="Group 4"/>
          <p:cNvGrpSpPr/>
          <p:nvPr/>
        </p:nvGrpSpPr>
        <p:grpSpPr>
          <a:xfrm>
            <a:off x="2514600" y="2743200"/>
            <a:ext cx="6553200" cy="381000"/>
            <a:chOff x="768" y="3297"/>
            <a:chExt cx="4128" cy="240"/>
          </a:xfrm>
        </p:grpSpPr>
        <p:sp>
          <p:nvSpPr>
            <p:cNvPr id="49275" name="Rectangle 5"/>
            <p:cNvSpPr/>
            <p:nvPr/>
          </p:nvSpPr>
          <p:spPr>
            <a:xfrm>
              <a:off x="1056"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49276" name="Rectangle 6"/>
            <p:cNvSpPr/>
            <p:nvPr/>
          </p:nvSpPr>
          <p:spPr>
            <a:xfrm>
              <a:off x="1680"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49277" name="Rectangle 7"/>
            <p:cNvSpPr/>
            <p:nvPr/>
          </p:nvSpPr>
          <p:spPr>
            <a:xfrm>
              <a:off x="2304"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a:t>
              </a:r>
            </a:p>
          </p:txBody>
        </p:sp>
        <p:sp>
          <p:nvSpPr>
            <p:cNvPr id="49278" name="Rectangle 8"/>
            <p:cNvSpPr/>
            <p:nvPr/>
          </p:nvSpPr>
          <p:spPr>
            <a:xfrm>
              <a:off x="2928"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3b</a:t>
              </a:r>
            </a:p>
          </p:txBody>
        </p:sp>
        <p:sp>
          <p:nvSpPr>
            <p:cNvPr id="49279" name="Rectangle 9"/>
            <p:cNvSpPr/>
            <p:nvPr/>
          </p:nvSpPr>
          <p:spPr>
            <a:xfrm>
              <a:off x="4176"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49280" name="Rectangle 10"/>
            <p:cNvSpPr/>
            <p:nvPr/>
          </p:nvSpPr>
          <p:spPr>
            <a:xfrm>
              <a:off x="3552" y="3297"/>
              <a:ext cx="288"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3c</a:t>
              </a:r>
            </a:p>
          </p:txBody>
        </p:sp>
        <p:sp>
          <p:nvSpPr>
            <p:cNvPr id="49281" name="Line 11"/>
            <p:cNvSpPr/>
            <p:nvPr/>
          </p:nvSpPr>
          <p:spPr>
            <a:xfrm>
              <a:off x="1344" y="3441"/>
              <a:ext cx="336" cy="0"/>
            </a:xfrm>
            <a:prstGeom prst="line">
              <a:avLst/>
            </a:prstGeom>
            <a:ln w="9525" cap="flat" cmpd="sng">
              <a:solidFill>
                <a:schemeClr val="tx1"/>
              </a:solidFill>
              <a:prstDash val="solid"/>
              <a:headEnd type="none" w="med" len="med"/>
              <a:tailEnd type="triangle" w="med" len="med"/>
            </a:ln>
          </p:spPr>
        </p:sp>
        <p:sp>
          <p:nvSpPr>
            <p:cNvPr id="49282" name="Line 12"/>
            <p:cNvSpPr/>
            <p:nvPr/>
          </p:nvSpPr>
          <p:spPr>
            <a:xfrm>
              <a:off x="4464" y="3441"/>
              <a:ext cx="432" cy="0"/>
            </a:xfrm>
            <a:prstGeom prst="line">
              <a:avLst/>
            </a:prstGeom>
            <a:ln w="9525" cap="flat" cmpd="sng">
              <a:solidFill>
                <a:schemeClr val="tx1"/>
              </a:solidFill>
              <a:prstDash val="solid"/>
              <a:headEnd type="none" w="med" len="med"/>
              <a:tailEnd type="triangle" w="med" len="med"/>
            </a:ln>
          </p:spPr>
        </p:sp>
        <p:sp>
          <p:nvSpPr>
            <p:cNvPr id="49283" name="Line 13"/>
            <p:cNvSpPr/>
            <p:nvPr/>
          </p:nvSpPr>
          <p:spPr>
            <a:xfrm>
              <a:off x="768" y="3441"/>
              <a:ext cx="288" cy="0"/>
            </a:xfrm>
            <a:prstGeom prst="line">
              <a:avLst/>
            </a:prstGeom>
            <a:ln w="9525" cap="flat" cmpd="sng">
              <a:solidFill>
                <a:schemeClr val="tx1"/>
              </a:solidFill>
              <a:prstDash val="solid"/>
              <a:headEnd type="none" w="med" len="med"/>
              <a:tailEnd type="triangle" w="med" len="med"/>
            </a:ln>
          </p:spPr>
        </p:sp>
        <p:sp>
          <p:nvSpPr>
            <p:cNvPr id="49284" name="Line 14"/>
            <p:cNvSpPr/>
            <p:nvPr/>
          </p:nvSpPr>
          <p:spPr>
            <a:xfrm>
              <a:off x="1968" y="3441"/>
              <a:ext cx="336" cy="0"/>
            </a:xfrm>
            <a:prstGeom prst="line">
              <a:avLst/>
            </a:prstGeom>
            <a:ln w="9525" cap="flat" cmpd="sng">
              <a:solidFill>
                <a:schemeClr val="tx1"/>
              </a:solidFill>
              <a:prstDash val="solid"/>
              <a:headEnd type="none" w="med" len="med"/>
              <a:tailEnd type="triangle" w="med" len="med"/>
            </a:ln>
          </p:spPr>
        </p:sp>
        <p:sp>
          <p:nvSpPr>
            <p:cNvPr id="49285" name="Line 15"/>
            <p:cNvSpPr/>
            <p:nvPr/>
          </p:nvSpPr>
          <p:spPr>
            <a:xfrm>
              <a:off x="2592" y="3441"/>
              <a:ext cx="336" cy="0"/>
            </a:xfrm>
            <a:prstGeom prst="line">
              <a:avLst/>
            </a:prstGeom>
            <a:ln w="9525" cap="flat" cmpd="sng">
              <a:solidFill>
                <a:schemeClr val="tx1"/>
              </a:solidFill>
              <a:prstDash val="solid"/>
              <a:headEnd type="none" w="med" len="med"/>
              <a:tailEnd type="triangle" w="med" len="med"/>
            </a:ln>
          </p:spPr>
        </p:sp>
        <p:sp>
          <p:nvSpPr>
            <p:cNvPr id="49286" name="Line 16"/>
            <p:cNvSpPr/>
            <p:nvPr/>
          </p:nvSpPr>
          <p:spPr>
            <a:xfrm>
              <a:off x="3216" y="3441"/>
              <a:ext cx="336" cy="0"/>
            </a:xfrm>
            <a:prstGeom prst="line">
              <a:avLst/>
            </a:prstGeom>
            <a:ln w="9525" cap="flat" cmpd="sng">
              <a:solidFill>
                <a:schemeClr val="tx1"/>
              </a:solidFill>
              <a:prstDash val="solid"/>
              <a:headEnd type="none" w="med" len="med"/>
              <a:tailEnd type="triangle" w="med" len="med"/>
            </a:ln>
          </p:spPr>
        </p:sp>
        <p:sp>
          <p:nvSpPr>
            <p:cNvPr id="49287" name="Line 17"/>
            <p:cNvSpPr/>
            <p:nvPr/>
          </p:nvSpPr>
          <p:spPr>
            <a:xfrm>
              <a:off x="3840" y="3441"/>
              <a:ext cx="336" cy="0"/>
            </a:xfrm>
            <a:prstGeom prst="line">
              <a:avLst/>
            </a:prstGeom>
            <a:ln w="9525" cap="flat" cmpd="sng">
              <a:solidFill>
                <a:schemeClr val="tx1"/>
              </a:solidFill>
              <a:prstDash val="solid"/>
              <a:headEnd type="none" w="med" len="med"/>
              <a:tailEnd type="triangle" w="med" len="med"/>
            </a:ln>
          </p:spPr>
        </p:sp>
      </p:grpSp>
      <p:grpSp>
        <p:nvGrpSpPr>
          <p:cNvPr id="410642" name="Group 18"/>
          <p:cNvGrpSpPr/>
          <p:nvPr/>
        </p:nvGrpSpPr>
        <p:grpSpPr>
          <a:xfrm>
            <a:off x="2514600" y="3352800"/>
            <a:ext cx="6934200" cy="2894013"/>
            <a:chOff x="528" y="1682"/>
            <a:chExt cx="4368" cy="1823"/>
          </a:xfrm>
        </p:grpSpPr>
        <p:sp>
          <p:nvSpPr>
            <p:cNvPr id="49160" name="Line 19"/>
            <p:cNvSpPr/>
            <p:nvPr/>
          </p:nvSpPr>
          <p:spPr>
            <a:xfrm>
              <a:off x="829" y="3265"/>
              <a:ext cx="4067" cy="0"/>
            </a:xfrm>
            <a:prstGeom prst="line">
              <a:avLst/>
            </a:prstGeom>
            <a:ln w="9525" cap="flat" cmpd="sng">
              <a:solidFill>
                <a:schemeClr val="tx1"/>
              </a:solidFill>
              <a:prstDash val="solid"/>
              <a:headEnd type="none" w="med" len="med"/>
              <a:tailEnd type="triangle" w="med" len="med"/>
            </a:ln>
          </p:spPr>
        </p:sp>
        <p:sp>
          <p:nvSpPr>
            <p:cNvPr id="49161" name="Line 20"/>
            <p:cNvSpPr/>
            <p:nvPr/>
          </p:nvSpPr>
          <p:spPr>
            <a:xfrm flipV="1">
              <a:off x="829" y="1733"/>
              <a:ext cx="0" cy="1532"/>
            </a:xfrm>
            <a:prstGeom prst="line">
              <a:avLst/>
            </a:prstGeom>
            <a:ln w="9525" cap="flat" cmpd="sng">
              <a:solidFill>
                <a:schemeClr val="tx1"/>
              </a:solidFill>
              <a:prstDash val="solid"/>
              <a:headEnd type="none" w="med" len="med"/>
              <a:tailEnd type="triangle" w="med" len="med"/>
            </a:ln>
          </p:spPr>
        </p:sp>
        <p:sp>
          <p:nvSpPr>
            <p:cNvPr id="49162" name="Rectangle 21"/>
            <p:cNvSpPr/>
            <p:nvPr/>
          </p:nvSpPr>
          <p:spPr>
            <a:xfrm>
              <a:off x="829"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49163" name="Rectangle 22"/>
            <p:cNvSpPr/>
            <p:nvPr/>
          </p:nvSpPr>
          <p:spPr>
            <a:xfrm>
              <a:off x="1030"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64" name="Rectangle 23"/>
            <p:cNvSpPr/>
            <p:nvPr/>
          </p:nvSpPr>
          <p:spPr>
            <a:xfrm>
              <a:off x="1231"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65" name="Rectangle 24"/>
            <p:cNvSpPr/>
            <p:nvPr/>
          </p:nvSpPr>
          <p:spPr>
            <a:xfrm>
              <a:off x="1432"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49166" name="Rectangle 25"/>
            <p:cNvSpPr/>
            <p:nvPr/>
          </p:nvSpPr>
          <p:spPr>
            <a:xfrm>
              <a:off x="2034"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49167" name="Rectangle 26"/>
            <p:cNvSpPr/>
            <p:nvPr/>
          </p:nvSpPr>
          <p:spPr>
            <a:xfrm>
              <a:off x="1633" y="3060"/>
              <a:ext cx="4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68" name="Rectangle 27"/>
            <p:cNvSpPr/>
            <p:nvPr/>
          </p:nvSpPr>
          <p:spPr>
            <a:xfrm>
              <a:off x="2637"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49169" name="Rectangle 28"/>
            <p:cNvSpPr/>
            <p:nvPr/>
          </p:nvSpPr>
          <p:spPr>
            <a:xfrm>
              <a:off x="2235" y="3060"/>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endParaRPr lang="zh-CN" altLang="zh-CN" sz="2000" b="1" dirty="0">
                <a:latin typeface="Times New Roman" panose="02020603050405020304" pitchFamily="18" charset="0"/>
              </a:endParaRPr>
            </a:p>
          </p:txBody>
        </p:sp>
        <p:sp>
          <p:nvSpPr>
            <p:cNvPr id="49170" name="Rectangle 29"/>
            <p:cNvSpPr/>
            <p:nvPr/>
          </p:nvSpPr>
          <p:spPr>
            <a:xfrm>
              <a:off x="1231" y="2856"/>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71" name="Rectangle 30"/>
            <p:cNvSpPr/>
            <p:nvPr/>
          </p:nvSpPr>
          <p:spPr>
            <a:xfrm>
              <a:off x="1833" y="2856"/>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72" name="Rectangle 31"/>
            <p:cNvSpPr/>
            <p:nvPr/>
          </p:nvSpPr>
          <p:spPr>
            <a:xfrm>
              <a:off x="2436" y="2856"/>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173" name="Rectangle 32"/>
            <p:cNvSpPr/>
            <p:nvPr/>
          </p:nvSpPr>
          <p:spPr>
            <a:xfrm>
              <a:off x="1030"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49174" name="Rectangle 33"/>
            <p:cNvSpPr/>
            <p:nvPr/>
          </p:nvSpPr>
          <p:spPr>
            <a:xfrm>
              <a:off x="1633" y="2856"/>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49175" name="Rectangle 34"/>
            <p:cNvSpPr/>
            <p:nvPr/>
          </p:nvSpPr>
          <p:spPr>
            <a:xfrm>
              <a:off x="2235"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49176" name="Rectangle 35"/>
            <p:cNvSpPr/>
            <p:nvPr/>
          </p:nvSpPr>
          <p:spPr>
            <a:xfrm>
              <a:off x="2838" y="2856"/>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49177" name="Text Box 36"/>
            <p:cNvSpPr txBox="1"/>
            <p:nvPr/>
          </p:nvSpPr>
          <p:spPr>
            <a:xfrm>
              <a:off x="628" y="1682"/>
              <a:ext cx="204" cy="251"/>
            </a:xfrm>
            <a:prstGeom prst="rect">
              <a:avLst/>
            </a:prstGeom>
            <a:noFill/>
            <a:ln w="9525">
              <a:noFill/>
            </a:ln>
          </p:spPr>
          <p:txBody>
            <a:bodyPr wrap="none">
              <a:spAutoFit/>
            </a:bodyPr>
            <a:lstStyle/>
            <a:p>
              <a:r>
                <a:rPr lang="en-US" altLang="zh-CN" sz="2000" b="1" dirty="0">
                  <a:latin typeface="Times New Roman" panose="02020603050405020304" pitchFamily="18" charset="0"/>
                </a:rPr>
                <a:t>S</a:t>
              </a:r>
            </a:p>
          </p:txBody>
        </p:sp>
        <p:sp>
          <p:nvSpPr>
            <p:cNvPr id="49178" name="Line 37"/>
            <p:cNvSpPr/>
            <p:nvPr/>
          </p:nvSpPr>
          <p:spPr>
            <a:xfrm>
              <a:off x="829" y="2856"/>
              <a:ext cx="50" cy="0"/>
            </a:xfrm>
            <a:prstGeom prst="line">
              <a:avLst/>
            </a:prstGeom>
            <a:ln w="9525" cap="flat" cmpd="sng">
              <a:solidFill>
                <a:schemeClr val="tx1"/>
              </a:solidFill>
              <a:prstDash val="solid"/>
              <a:headEnd type="none" w="med" len="med"/>
              <a:tailEnd type="none" w="med" len="med"/>
            </a:ln>
          </p:spPr>
        </p:sp>
        <p:sp>
          <p:nvSpPr>
            <p:cNvPr id="49179" name="Line 38"/>
            <p:cNvSpPr/>
            <p:nvPr/>
          </p:nvSpPr>
          <p:spPr>
            <a:xfrm>
              <a:off x="829" y="2652"/>
              <a:ext cx="50" cy="0"/>
            </a:xfrm>
            <a:prstGeom prst="line">
              <a:avLst/>
            </a:prstGeom>
            <a:ln w="9525" cap="flat" cmpd="sng">
              <a:solidFill>
                <a:schemeClr val="tx1"/>
              </a:solidFill>
              <a:prstDash val="solid"/>
              <a:headEnd type="none" w="med" len="med"/>
              <a:tailEnd type="none" w="med" len="med"/>
            </a:ln>
          </p:spPr>
        </p:sp>
        <p:sp>
          <p:nvSpPr>
            <p:cNvPr id="49180" name="Line 39"/>
            <p:cNvSpPr/>
            <p:nvPr/>
          </p:nvSpPr>
          <p:spPr>
            <a:xfrm>
              <a:off x="829" y="2448"/>
              <a:ext cx="50" cy="0"/>
            </a:xfrm>
            <a:prstGeom prst="line">
              <a:avLst/>
            </a:prstGeom>
            <a:ln w="9525" cap="flat" cmpd="sng">
              <a:solidFill>
                <a:schemeClr val="tx1"/>
              </a:solidFill>
              <a:prstDash val="solid"/>
              <a:headEnd type="none" w="med" len="med"/>
              <a:tailEnd type="none" w="med" len="med"/>
            </a:ln>
          </p:spPr>
        </p:sp>
        <p:sp>
          <p:nvSpPr>
            <p:cNvPr id="49181" name="Text Box 40"/>
            <p:cNvSpPr txBox="1"/>
            <p:nvPr/>
          </p:nvSpPr>
          <p:spPr>
            <a:xfrm>
              <a:off x="528" y="2397"/>
              <a:ext cx="319"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3b</a:t>
              </a:r>
            </a:p>
          </p:txBody>
        </p:sp>
        <p:sp>
          <p:nvSpPr>
            <p:cNvPr id="49182" name="Text Box 41"/>
            <p:cNvSpPr txBox="1"/>
            <p:nvPr/>
          </p:nvSpPr>
          <p:spPr>
            <a:xfrm>
              <a:off x="528" y="2601"/>
              <a:ext cx="314"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3a</a:t>
              </a:r>
            </a:p>
          </p:txBody>
        </p:sp>
        <p:sp>
          <p:nvSpPr>
            <p:cNvPr id="49183" name="Text Box 42"/>
            <p:cNvSpPr txBox="1"/>
            <p:nvPr/>
          </p:nvSpPr>
          <p:spPr>
            <a:xfrm>
              <a:off x="578" y="2805"/>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2</a:t>
              </a:r>
            </a:p>
          </p:txBody>
        </p:sp>
        <p:sp>
          <p:nvSpPr>
            <p:cNvPr id="49184" name="Text Box 43"/>
            <p:cNvSpPr txBox="1"/>
            <p:nvPr/>
          </p:nvSpPr>
          <p:spPr>
            <a:xfrm>
              <a:off x="578" y="3009"/>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1</a:t>
              </a:r>
            </a:p>
          </p:txBody>
        </p:sp>
        <p:sp>
          <p:nvSpPr>
            <p:cNvPr id="49185" name="Text Box 44"/>
            <p:cNvSpPr txBox="1"/>
            <p:nvPr/>
          </p:nvSpPr>
          <p:spPr>
            <a:xfrm>
              <a:off x="913" y="3203"/>
              <a:ext cx="216"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a:t>
              </a:r>
            </a:p>
          </p:txBody>
        </p:sp>
        <p:sp>
          <p:nvSpPr>
            <p:cNvPr id="49186" name="Line 45"/>
            <p:cNvSpPr/>
            <p:nvPr/>
          </p:nvSpPr>
          <p:spPr>
            <a:xfrm flipV="1">
              <a:off x="3239" y="3214"/>
              <a:ext cx="0" cy="51"/>
            </a:xfrm>
            <a:prstGeom prst="line">
              <a:avLst/>
            </a:prstGeom>
            <a:ln w="9525" cap="flat" cmpd="sng">
              <a:solidFill>
                <a:schemeClr val="tx1"/>
              </a:solidFill>
              <a:prstDash val="solid"/>
              <a:headEnd type="none" w="med" len="med"/>
              <a:tailEnd type="none" w="med" len="med"/>
            </a:ln>
          </p:spPr>
        </p:sp>
        <p:sp>
          <p:nvSpPr>
            <p:cNvPr id="49187" name="Line 46"/>
            <p:cNvSpPr/>
            <p:nvPr/>
          </p:nvSpPr>
          <p:spPr>
            <a:xfrm flipV="1">
              <a:off x="3440" y="3214"/>
              <a:ext cx="0" cy="51"/>
            </a:xfrm>
            <a:prstGeom prst="line">
              <a:avLst/>
            </a:prstGeom>
            <a:ln w="9525" cap="flat" cmpd="sng">
              <a:solidFill>
                <a:schemeClr val="tx1"/>
              </a:solidFill>
              <a:prstDash val="solid"/>
              <a:headEnd type="none" w="med" len="med"/>
              <a:tailEnd type="none" w="med" len="med"/>
            </a:ln>
          </p:spPr>
        </p:sp>
        <p:sp>
          <p:nvSpPr>
            <p:cNvPr id="49188" name="Line 47"/>
            <p:cNvSpPr/>
            <p:nvPr/>
          </p:nvSpPr>
          <p:spPr>
            <a:xfrm flipV="1">
              <a:off x="3641" y="3214"/>
              <a:ext cx="0" cy="51"/>
            </a:xfrm>
            <a:prstGeom prst="line">
              <a:avLst/>
            </a:prstGeom>
            <a:ln w="9525" cap="flat" cmpd="sng">
              <a:solidFill>
                <a:schemeClr val="tx1"/>
              </a:solidFill>
              <a:prstDash val="solid"/>
              <a:headEnd type="none" w="med" len="med"/>
              <a:tailEnd type="none" w="med" len="med"/>
            </a:ln>
          </p:spPr>
        </p:sp>
        <p:sp>
          <p:nvSpPr>
            <p:cNvPr id="49189" name="Line 48"/>
            <p:cNvSpPr/>
            <p:nvPr/>
          </p:nvSpPr>
          <p:spPr>
            <a:xfrm flipV="1">
              <a:off x="3842" y="3214"/>
              <a:ext cx="0" cy="51"/>
            </a:xfrm>
            <a:prstGeom prst="line">
              <a:avLst/>
            </a:prstGeom>
            <a:ln w="9525" cap="flat" cmpd="sng">
              <a:solidFill>
                <a:schemeClr val="tx1"/>
              </a:solidFill>
              <a:prstDash val="solid"/>
              <a:headEnd type="none" w="med" len="med"/>
              <a:tailEnd type="none" w="med" len="med"/>
            </a:ln>
          </p:spPr>
        </p:sp>
        <p:sp>
          <p:nvSpPr>
            <p:cNvPr id="49190" name="Text Box 49"/>
            <p:cNvSpPr txBox="1"/>
            <p:nvPr/>
          </p:nvSpPr>
          <p:spPr>
            <a:xfrm>
              <a:off x="3139" y="3203"/>
              <a:ext cx="264"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12</a:t>
              </a:r>
            </a:p>
          </p:txBody>
        </p:sp>
        <p:sp>
          <p:nvSpPr>
            <p:cNvPr id="49191" name="Text Box 50"/>
            <p:cNvSpPr txBox="1"/>
            <p:nvPr/>
          </p:nvSpPr>
          <p:spPr>
            <a:xfrm>
              <a:off x="4126" y="3214"/>
              <a:ext cx="264"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17</a:t>
              </a:r>
            </a:p>
          </p:txBody>
        </p:sp>
        <p:sp>
          <p:nvSpPr>
            <p:cNvPr id="49192" name="Text Box 51"/>
            <p:cNvSpPr txBox="1"/>
            <p:nvPr/>
          </p:nvSpPr>
          <p:spPr>
            <a:xfrm>
              <a:off x="4672" y="3254"/>
              <a:ext cx="222"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p>
          </p:txBody>
        </p:sp>
        <p:sp>
          <p:nvSpPr>
            <p:cNvPr id="49193" name="Line 52"/>
            <p:cNvSpPr/>
            <p:nvPr/>
          </p:nvSpPr>
          <p:spPr>
            <a:xfrm>
              <a:off x="829" y="2244"/>
              <a:ext cx="50" cy="0"/>
            </a:xfrm>
            <a:prstGeom prst="line">
              <a:avLst/>
            </a:prstGeom>
            <a:ln w="9525" cap="flat" cmpd="sng">
              <a:solidFill>
                <a:schemeClr val="tx1"/>
              </a:solidFill>
              <a:prstDash val="solid"/>
              <a:headEnd type="none" w="med" len="med"/>
              <a:tailEnd type="none" w="med" len="med"/>
            </a:ln>
          </p:spPr>
        </p:sp>
        <p:sp>
          <p:nvSpPr>
            <p:cNvPr id="49194" name="Line 53"/>
            <p:cNvSpPr/>
            <p:nvPr/>
          </p:nvSpPr>
          <p:spPr>
            <a:xfrm>
              <a:off x="829" y="2039"/>
              <a:ext cx="50" cy="0"/>
            </a:xfrm>
            <a:prstGeom prst="line">
              <a:avLst/>
            </a:prstGeom>
            <a:ln w="9525" cap="flat" cmpd="sng">
              <a:solidFill>
                <a:schemeClr val="tx1"/>
              </a:solidFill>
              <a:prstDash val="solid"/>
              <a:headEnd type="none" w="med" len="med"/>
              <a:tailEnd type="none" w="med" len="med"/>
            </a:ln>
          </p:spPr>
        </p:sp>
        <p:sp>
          <p:nvSpPr>
            <p:cNvPr id="49195" name="Text Box 54"/>
            <p:cNvSpPr txBox="1"/>
            <p:nvPr/>
          </p:nvSpPr>
          <p:spPr>
            <a:xfrm>
              <a:off x="528" y="2193"/>
              <a:ext cx="308"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3c</a:t>
              </a:r>
            </a:p>
          </p:txBody>
        </p:sp>
        <p:sp>
          <p:nvSpPr>
            <p:cNvPr id="49196" name="Text Box 55"/>
            <p:cNvSpPr txBox="1"/>
            <p:nvPr/>
          </p:nvSpPr>
          <p:spPr>
            <a:xfrm>
              <a:off x="601" y="1988"/>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4</a:t>
              </a:r>
            </a:p>
          </p:txBody>
        </p:sp>
        <p:sp>
          <p:nvSpPr>
            <p:cNvPr id="49197" name="Rectangle 56"/>
            <p:cNvSpPr/>
            <p:nvPr/>
          </p:nvSpPr>
          <p:spPr>
            <a:xfrm>
              <a:off x="1833"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49198" name="Rectangle 57"/>
            <p:cNvSpPr/>
            <p:nvPr/>
          </p:nvSpPr>
          <p:spPr>
            <a:xfrm>
              <a:off x="2235"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49199" name="Rectangle 58"/>
            <p:cNvSpPr/>
            <p:nvPr/>
          </p:nvSpPr>
          <p:spPr>
            <a:xfrm>
              <a:off x="2838" y="3060"/>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49200" name="Rectangle 59"/>
            <p:cNvSpPr/>
            <p:nvPr/>
          </p:nvSpPr>
          <p:spPr>
            <a:xfrm>
              <a:off x="3038"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49201" name="Rectangle 60"/>
            <p:cNvSpPr/>
            <p:nvPr/>
          </p:nvSpPr>
          <p:spPr>
            <a:xfrm>
              <a:off x="1432"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49202" name="Rectangle 61"/>
            <p:cNvSpPr/>
            <p:nvPr/>
          </p:nvSpPr>
          <p:spPr>
            <a:xfrm>
              <a:off x="1833"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49203" name="Rectangle 62"/>
            <p:cNvSpPr/>
            <p:nvPr/>
          </p:nvSpPr>
          <p:spPr>
            <a:xfrm>
              <a:off x="2637"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49204" name="Rectangle 63"/>
            <p:cNvSpPr/>
            <p:nvPr/>
          </p:nvSpPr>
          <p:spPr>
            <a:xfrm>
              <a:off x="3038"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49205" name="Rectangle 64"/>
            <p:cNvSpPr/>
            <p:nvPr/>
          </p:nvSpPr>
          <p:spPr>
            <a:xfrm>
              <a:off x="3239"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49206" name="Rectangle 65"/>
            <p:cNvSpPr/>
            <p:nvPr/>
          </p:nvSpPr>
          <p:spPr>
            <a:xfrm>
              <a:off x="1030"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49207" name="Rectangle 66"/>
            <p:cNvSpPr/>
            <p:nvPr/>
          </p:nvSpPr>
          <p:spPr>
            <a:xfrm>
              <a:off x="1231"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49208" name="Rectangle 67"/>
            <p:cNvSpPr/>
            <p:nvPr/>
          </p:nvSpPr>
          <p:spPr>
            <a:xfrm>
              <a:off x="1633" y="3060"/>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49209" name="Rectangle 68"/>
            <p:cNvSpPr/>
            <p:nvPr/>
          </p:nvSpPr>
          <p:spPr>
            <a:xfrm>
              <a:off x="2436" y="3060"/>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49210" name="Rectangle 69"/>
            <p:cNvSpPr/>
            <p:nvPr/>
          </p:nvSpPr>
          <p:spPr>
            <a:xfrm>
              <a:off x="1231"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49211" name="Rectangle 70"/>
            <p:cNvSpPr/>
            <p:nvPr/>
          </p:nvSpPr>
          <p:spPr>
            <a:xfrm>
              <a:off x="2034"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49212" name="Rectangle 71"/>
            <p:cNvSpPr/>
            <p:nvPr/>
          </p:nvSpPr>
          <p:spPr>
            <a:xfrm>
              <a:off x="2436" y="2856"/>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49213" name="Rectangle 72"/>
            <p:cNvSpPr/>
            <p:nvPr/>
          </p:nvSpPr>
          <p:spPr>
            <a:xfrm>
              <a:off x="2034" y="2039"/>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14" name="Rectangle 73"/>
            <p:cNvSpPr/>
            <p:nvPr/>
          </p:nvSpPr>
          <p:spPr>
            <a:xfrm>
              <a:off x="2637" y="2039"/>
              <a:ext cx="4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15" name="Rectangle 74"/>
            <p:cNvSpPr/>
            <p:nvPr/>
          </p:nvSpPr>
          <p:spPr>
            <a:xfrm>
              <a:off x="3239" y="2039"/>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16" name="Rectangle 75"/>
            <p:cNvSpPr/>
            <p:nvPr/>
          </p:nvSpPr>
          <p:spPr>
            <a:xfrm>
              <a:off x="1833"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49217" name="Rectangle 76"/>
            <p:cNvSpPr/>
            <p:nvPr/>
          </p:nvSpPr>
          <p:spPr>
            <a:xfrm>
              <a:off x="2436"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49218" name="Rectangle 77"/>
            <p:cNvSpPr/>
            <p:nvPr/>
          </p:nvSpPr>
          <p:spPr>
            <a:xfrm>
              <a:off x="3038"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49219" name="Rectangle 78"/>
            <p:cNvSpPr/>
            <p:nvPr/>
          </p:nvSpPr>
          <p:spPr>
            <a:xfrm>
              <a:off x="3641"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49220" name="Rectangle 79"/>
            <p:cNvSpPr/>
            <p:nvPr/>
          </p:nvSpPr>
          <p:spPr>
            <a:xfrm>
              <a:off x="2235"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49221" name="Rectangle 80"/>
            <p:cNvSpPr/>
            <p:nvPr/>
          </p:nvSpPr>
          <p:spPr>
            <a:xfrm>
              <a:off x="2637"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49222" name="Rectangle 81"/>
            <p:cNvSpPr/>
            <p:nvPr/>
          </p:nvSpPr>
          <p:spPr>
            <a:xfrm>
              <a:off x="3440"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49223" name="Rectangle 82"/>
            <p:cNvSpPr/>
            <p:nvPr/>
          </p:nvSpPr>
          <p:spPr>
            <a:xfrm>
              <a:off x="3842" y="2039"/>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49224" name="Rectangle 83"/>
            <p:cNvSpPr/>
            <p:nvPr/>
          </p:nvSpPr>
          <p:spPr>
            <a:xfrm>
              <a:off x="4042"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49225" name="Rectangle 84"/>
            <p:cNvSpPr/>
            <p:nvPr/>
          </p:nvSpPr>
          <p:spPr>
            <a:xfrm>
              <a:off x="2034"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49226" name="Rectangle 85"/>
            <p:cNvSpPr/>
            <p:nvPr/>
          </p:nvSpPr>
          <p:spPr>
            <a:xfrm>
              <a:off x="2838" y="2039"/>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49227" name="Rectangle 86"/>
            <p:cNvSpPr/>
            <p:nvPr/>
          </p:nvSpPr>
          <p:spPr>
            <a:xfrm>
              <a:off x="3239" y="2039"/>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49228" name="Line 87"/>
            <p:cNvSpPr/>
            <p:nvPr/>
          </p:nvSpPr>
          <p:spPr>
            <a:xfrm flipV="1">
              <a:off x="4042" y="3214"/>
              <a:ext cx="0" cy="51"/>
            </a:xfrm>
            <a:prstGeom prst="line">
              <a:avLst/>
            </a:prstGeom>
            <a:ln w="9525" cap="flat" cmpd="sng">
              <a:solidFill>
                <a:schemeClr val="tx1"/>
              </a:solidFill>
              <a:prstDash val="solid"/>
              <a:headEnd type="none" w="med" len="med"/>
              <a:tailEnd type="none" w="med" len="med"/>
            </a:ln>
          </p:spPr>
        </p:sp>
        <p:sp>
          <p:nvSpPr>
            <p:cNvPr id="49229" name="Line 88"/>
            <p:cNvSpPr/>
            <p:nvPr/>
          </p:nvSpPr>
          <p:spPr>
            <a:xfrm flipV="1">
              <a:off x="4243" y="3214"/>
              <a:ext cx="0" cy="51"/>
            </a:xfrm>
            <a:prstGeom prst="line">
              <a:avLst/>
            </a:prstGeom>
            <a:ln w="9525" cap="flat" cmpd="sng">
              <a:solidFill>
                <a:schemeClr val="tx1"/>
              </a:solidFill>
              <a:prstDash val="solid"/>
              <a:headEnd type="none" w="med" len="med"/>
              <a:tailEnd type="none" w="med" len="med"/>
            </a:ln>
          </p:spPr>
        </p:sp>
        <p:sp>
          <p:nvSpPr>
            <p:cNvPr id="49230" name="Rectangle 89"/>
            <p:cNvSpPr/>
            <p:nvPr/>
          </p:nvSpPr>
          <p:spPr>
            <a:xfrm>
              <a:off x="1432" y="2652"/>
              <a:ext cx="4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31" name="Rectangle 90"/>
            <p:cNvSpPr/>
            <p:nvPr/>
          </p:nvSpPr>
          <p:spPr>
            <a:xfrm>
              <a:off x="2034" y="2652"/>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32" name="Rectangle 91"/>
            <p:cNvSpPr/>
            <p:nvPr/>
          </p:nvSpPr>
          <p:spPr>
            <a:xfrm>
              <a:off x="2637" y="2652"/>
              <a:ext cx="4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33" name="Rectangle 92"/>
            <p:cNvSpPr/>
            <p:nvPr/>
          </p:nvSpPr>
          <p:spPr>
            <a:xfrm>
              <a:off x="1231"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a:t>
              </a:r>
            </a:p>
          </p:txBody>
        </p:sp>
        <p:sp>
          <p:nvSpPr>
            <p:cNvPr id="49234" name="Rectangle 93"/>
            <p:cNvSpPr/>
            <p:nvPr/>
          </p:nvSpPr>
          <p:spPr>
            <a:xfrm>
              <a:off x="1833"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4</a:t>
              </a:r>
            </a:p>
          </p:txBody>
        </p:sp>
        <p:sp>
          <p:nvSpPr>
            <p:cNvPr id="49235" name="Rectangle 94"/>
            <p:cNvSpPr/>
            <p:nvPr/>
          </p:nvSpPr>
          <p:spPr>
            <a:xfrm>
              <a:off x="2436"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7</a:t>
              </a:r>
            </a:p>
          </p:txBody>
        </p:sp>
        <p:sp>
          <p:nvSpPr>
            <p:cNvPr id="49236" name="Rectangle 95"/>
            <p:cNvSpPr/>
            <p:nvPr/>
          </p:nvSpPr>
          <p:spPr>
            <a:xfrm>
              <a:off x="3038"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10</a:t>
              </a:r>
            </a:p>
          </p:txBody>
        </p:sp>
        <p:sp>
          <p:nvSpPr>
            <p:cNvPr id="49237" name="Rectangle 96"/>
            <p:cNvSpPr/>
            <p:nvPr/>
          </p:nvSpPr>
          <p:spPr>
            <a:xfrm>
              <a:off x="1633" y="2652"/>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3</a:t>
              </a:r>
            </a:p>
          </p:txBody>
        </p:sp>
        <p:sp>
          <p:nvSpPr>
            <p:cNvPr id="49238" name="Rectangle 97"/>
            <p:cNvSpPr/>
            <p:nvPr/>
          </p:nvSpPr>
          <p:spPr>
            <a:xfrm>
              <a:off x="2034"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5</a:t>
              </a:r>
            </a:p>
          </p:txBody>
        </p:sp>
        <p:sp>
          <p:nvSpPr>
            <p:cNvPr id="49239" name="Rectangle 98"/>
            <p:cNvSpPr/>
            <p:nvPr/>
          </p:nvSpPr>
          <p:spPr>
            <a:xfrm>
              <a:off x="2838" y="2652"/>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9</a:t>
              </a:r>
            </a:p>
          </p:txBody>
        </p:sp>
        <p:sp>
          <p:nvSpPr>
            <p:cNvPr id="49240" name="Rectangle 99"/>
            <p:cNvSpPr/>
            <p:nvPr/>
          </p:nvSpPr>
          <p:spPr>
            <a:xfrm>
              <a:off x="3239"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11</a:t>
              </a:r>
            </a:p>
          </p:txBody>
        </p:sp>
        <p:sp>
          <p:nvSpPr>
            <p:cNvPr id="49241" name="Rectangle 100"/>
            <p:cNvSpPr/>
            <p:nvPr/>
          </p:nvSpPr>
          <p:spPr>
            <a:xfrm>
              <a:off x="3440"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12</a:t>
              </a:r>
            </a:p>
          </p:txBody>
        </p:sp>
        <p:sp>
          <p:nvSpPr>
            <p:cNvPr id="49242" name="Rectangle 101"/>
            <p:cNvSpPr/>
            <p:nvPr/>
          </p:nvSpPr>
          <p:spPr>
            <a:xfrm>
              <a:off x="1432"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2</a:t>
              </a:r>
            </a:p>
          </p:txBody>
        </p:sp>
        <p:sp>
          <p:nvSpPr>
            <p:cNvPr id="49243" name="Rectangle 102"/>
            <p:cNvSpPr/>
            <p:nvPr/>
          </p:nvSpPr>
          <p:spPr>
            <a:xfrm>
              <a:off x="2235"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6</a:t>
              </a:r>
            </a:p>
          </p:txBody>
        </p:sp>
        <p:sp>
          <p:nvSpPr>
            <p:cNvPr id="49244" name="Rectangle 103"/>
            <p:cNvSpPr/>
            <p:nvPr/>
          </p:nvSpPr>
          <p:spPr>
            <a:xfrm>
              <a:off x="2637" y="2652"/>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8</a:t>
              </a:r>
            </a:p>
          </p:txBody>
        </p:sp>
        <p:sp>
          <p:nvSpPr>
            <p:cNvPr id="49245" name="Rectangle 104"/>
            <p:cNvSpPr/>
            <p:nvPr/>
          </p:nvSpPr>
          <p:spPr>
            <a:xfrm>
              <a:off x="1633" y="2448"/>
              <a:ext cx="4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46" name="Rectangle 105"/>
            <p:cNvSpPr/>
            <p:nvPr/>
          </p:nvSpPr>
          <p:spPr>
            <a:xfrm>
              <a:off x="2235" y="2448"/>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47" name="Rectangle 106"/>
            <p:cNvSpPr/>
            <p:nvPr/>
          </p:nvSpPr>
          <p:spPr>
            <a:xfrm>
              <a:off x="2838" y="2448"/>
              <a:ext cx="4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48" name="Rectangle 107"/>
            <p:cNvSpPr/>
            <p:nvPr/>
          </p:nvSpPr>
          <p:spPr>
            <a:xfrm>
              <a:off x="1432"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a:t>
              </a:r>
            </a:p>
          </p:txBody>
        </p:sp>
        <p:sp>
          <p:nvSpPr>
            <p:cNvPr id="49249" name="Rectangle 108"/>
            <p:cNvSpPr/>
            <p:nvPr/>
          </p:nvSpPr>
          <p:spPr>
            <a:xfrm>
              <a:off x="2034"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4</a:t>
              </a:r>
            </a:p>
          </p:txBody>
        </p:sp>
        <p:sp>
          <p:nvSpPr>
            <p:cNvPr id="49250" name="Rectangle 109"/>
            <p:cNvSpPr/>
            <p:nvPr/>
          </p:nvSpPr>
          <p:spPr>
            <a:xfrm>
              <a:off x="2637"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7</a:t>
              </a:r>
            </a:p>
          </p:txBody>
        </p:sp>
        <p:sp>
          <p:nvSpPr>
            <p:cNvPr id="49251" name="Rectangle 110"/>
            <p:cNvSpPr/>
            <p:nvPr/>
          </p:nvSpPr>
          <p:spPr>
            <a:xfrm>
              <a:off x="3239"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10</a:t>
              </a:r>
            </a:p>
          </p:txBody>
        </p:sp>
        <p:sp>
          <p:nvSpPr>
            <p:cNvPr id="49252" name="Rectangle 111"/>
            <p:cNvSpPr/>
            <p:nvPr/>
          </p:nvSpPr>
          <p:spPr>
            <a:xfrm>
              <a:off x="1833"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3</a:t>
              </a:r>
            </a:p>
          </p:txBody>
        </p:sp>
        <p:sp>
          <p:nvSpPr>
            <p:cNvPr id="49253" name="Rectangle 112"/>
            <p:cNvSpPr/>
            <p:nvPr/>
          </p:nvSpPr>
          <p:spPr>
            <a:xfrm>
              <a:off x="2235"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5</a:t>
              </a:r>
            </a:p>
          </p:txBody>
        </p:sp>
        <p:sp>
          <p:nvSpPr>
            <p:cNvPr id="49254" name="Rectangle 113"/>
            <p:cNvSpPr/>
            <p:nvPr/>
          </p:nvSpPr>
          <p:spPr>
            <a:xfrm>
              <a:off x="3038"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9</a:t>
              </a:r>
            </a:p>
          </p:txBody>
        </p:sp>
        <p:sp>
          <p:nvSpPr>
            <p:cNvPr id="49255" name="Rectangle 114"/>
            <p:cNvSpPr/>
            <p:nvPr/>
          </p:nvSpPr>
          <p:spPr>
            <a:xfrm>
              <a:off x="3440"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11</a:t>
              </a:r>
            </a:p>
          </p:txBody>
        </p:sp>
        <p:sp>
          <p:nvSpPr>
            <p:cNvPr id="49256" name="Rectangle 115"/>
            <p:cNvSpPr/>
            <p:nvPr/>
          </p:nvSpPr>
          <p:spPr>
            <a:xfrm>
              <a:off x="3641"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12</a:t>
              </a:r>
            </a:p>
          </p:txBody>
        </p:sp>
        <p:sp>
          <p:nvSpPr>
            <p:cNvPr id="49257" name="Rectangle 116"/>
            <p:cNvSpPr/>
            <p:nvPr/>
          </p:nvSpPr>
          <p:spPr>
            <a:xfrm>
              <a:off x="1633" y="2448"/>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2</a:t>
              </a:r>
            </a:p>
          </p:txBody>
        </p:sp>
        <p:sp>
          <p:nvSpPr>
            <p:cNvPr id="49258" name="Rectangle 117"/>
            <p:cNvSpPr/>
            <p:nvPr/>
          </p:nvSpPr>
          <p:spPr>
            <a:xfrm>
              <a:off x="2436" y="2448"/>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6</a:t>
              </a:r>
            </a:p>
          </p:txBody>
        </p:sp>
        <p:sp>
          <p:nvSpPr>
            <p:cNvPr id="49259" name="Rectangle 118"/>
            <p:cNvSpPr/>
            <p:nvPr/>
          </p:nvSpPr>
          <p:spPr>
            <a:xfrm>
              <a:off x="2838" y="2448"/>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8</a:t>
              </a:r>
            </a:p>
          </p:txBody>
        </p:sp>
        <p:sp>
          <p:nvSpPr>
            <p:cNvPr id="49260" name="Rectangle 119"/>
            <p:cNvSpPr/>
            <p:nvPr/>
          </p:nvSpPr>
          <p:spPr>
            <a:xfrm>
              <a:off x="1833" y="2244"/>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61" name="Rectangle 120"/>
            <p:cNvSpPr/>
            <p:nvPr/>
          </p:nvSpPr>
          <p:spPr>
            <a:xfrm>
              <a:off x="2436" y="2244"/>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62" name="Rectangle 121"/>
            <p:cNvSpPr/>
            <p:nvPr/>
          </p:nvSpPr>
          <p:spPr>
            <a:xfrm>
              <a:off x="3038" y="2244"/>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49263" name="Rectangle 122"/>
            <p:cNvSpPr/>
            <p:nvPr/>
          </p:nvSpPr>
          <p:spPr>
            <a:xfrm>
              <a:off x="1633" y="2244"/>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a:t>
              </a:r>
            </a:p>
          </p:txBody>
        </p:sp>
        <p:sp>
          <p:nvSpPr>
            <p:cNvPr id="49264" name="Rectangle 123"/>
            <p:cNvSpPr/>
            <p:nvPr/>
          </p:nvSpPr>
          <p:spPr>
            <a:xfrm>
              <a:off x="2235"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4</a:t>
              </a:r>
            </a:p>
          </p:txBody>
        </p:sp>
        <p:sp>
          <p:nvSpPr>
            <p:cNvPr id="49265" name="Rectangle 124"/>
            <p:cNvSpPr/>
            <p:nvPr/>
          </p:nvSpPr>
          <p:spPr>
            <a:xfrm>
              <a:off x="2838" y="2244"/>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7</a:t>
              </a:r>
            </a:p>
          </p:txBody>
        </p:sp>
        <p:sp>
          <p:nvSpPr>
            <p:cNvPr id="49266" name="Rectangle 125"/>
            <p:cNvSpPr/>
            <p:nvPr/>
          </p:nvSpPr>
          <p:spPr>
            <a:xfrm>
              <a:off x="3440"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10</a:t>
              </a:r>
            </a:p>
          </p:txBody>
        </p:sp>
        <p:sp>
          <p:nvSpPr>
            <p:cNvPr id="49267" name="Rectangle 126"/>
            <p:cNvSpPr/>
            <p:nvPr/>
          </p:nvSpPr>
          <p:spPr>
            <a:xfrm>
              <a:off x="2034"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3</a:t>
              </a:r>
            </a:p>
          </p:txBody>
        </p:sp>
        <p:sp>
          <p:nvSpPr>
            <p:cNvPr id="49268" name="Rectangle 127"/>
            <p:cNvSpPr/>
            <p:nvPr/>
          </p:nvSpPr>
          <p:spPr>
            <a:xfrm>
              <a:off x="2436"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5</a:t>
              </a:r>
            </a:p>
          </p:txBody>
        </p:sp>
        <p:sp>
          <p:nvSpPr>
            <p:cNvPr id="49269" name="Rectangle 128"/>
            <p:cNvSpPr/>
            <p:nvPr/>
          </p:nvSpPr>
          <p:spPr>
            <a:xfrm>
              <a:off x="3239"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9</a:t>
              </a:r>
            </a:p>
          </p:txBody>
        </p:sp>
        <p:sp>
          <p:nvSpPr>
            <p:cNvPr id="49270" name="Rectangle 129"/>
            <p:cNvSpPr/>
            <p:nvPr/>
          </p:nvSpPr>
          <p:spPr>
            <a:xfrm>
              <a:off x="3641"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11</a:t>
              </a:r>
            </a:p>
          </p:txBody>
        </p:sp>
        <p:sp>
          <p:nvSpPr>
            <p:cNvPr id="49271" name="Rectangle 130"/>
            <p:cNvSpPr/>
            <p:nvPr/>
          </p:nvSpPr>
          <p:spPr>
            <a:xfrm>
              <a:off x="3842" y="2244"/>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12</a:t>
              </a:r>
            </a:p>
          </p:txBody>
        </p:sp>
        <p:sp>
          <p:nvSpPr>
            <p:cNvPr id="49272" name="Rectangle 131"/>
            <p:cNvSpPr/>
            <p:nvPr/>
          </p:nvSpPr>
          <p:spPr>
            <a:xfrm>
              <a:off x="1833"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2</a:t>
              </a:r>
            </a:p>
          </p:txBody>
        </p:sp>
        <p:sp>
          <p:nvSpPr>
            <p:cNvPr id="49273" name="Rectangle 132"/>
            <p:cNvSpPr/>
            <p:nvPr/>
          </p:nvSpPr>
          <p:spPr>
            <a:xfrm>
              <a:off x="2637"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6</a:t>
              </a:r>
            </a:p>
          </p:txBody>
        </p:sp>
        <p:sp>
          <p:nvSpPr>
            <p:cNvPr id="49274" name="Rectangle 133"/>
            <p:cNvSpPr/>
            <p:nvPr/>
          </p:nvSpPr>
          <p:spPr>
            <a:xfrm>
              <a:off x="3038" y="2244"/>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Times New Roman" panose="02020603050405020304" pitchFamily="18" charset="0"/>
                </a:rPr>
                <a:t>8</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6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106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10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643890"/>
            <a:ext cx="3269343" cy="511110"/>
          </a:xfrm>
        </p:spPr>
        <p:txBody>
          <a:bodyPr/>
          <a:lstStyle/>
          <a:p>
            <a:r>
              <a:rPr lang="zh-CN" altLang="en-US">
                <a:sym typeface="+mn-ea"/>
              </a:rPr>
              <a:t>流水线瓶颈的解决</a:t>
            </a:r>
            <a:br>
              <a:rPr lang="zh-CN" altLang="en-US"/>
            </a:br>
            <a:endParaRPr lang="zh-CN" altLang="en-US"/>
          </a:p>
        </p:txBody>
      </p:sp>
      <p:sp>
        <p:nvSpPr>
          <p:cNvPr id="50178"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0179"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42</a:t>
            </a:fld>
            <a:endParaRPr lang="en-US" altLang="zh-CN" sz="1400" dirty="0"/>
          </a:p>
        </p:txBody>
      </p:sp>
      <p:sp>
        <p:nvSpPr>
          <p:cNvPr id="50180" name="Text Box 2"/>
          <p:cNvSpPr txBox="1"/>
          <p:nvPr/>
        </p:nvSpPr>
        <p:spPr>
          <a:xfrm>
            <a:off x="2576195" y="922020"/>
            <a:ext cx="8507095" cy="521970"/>
          </a:xfrm>
          <a:prstGeom prst="rect">
            <a:avLst/>
          </a:prstGeom>
          <a:noFill/>
          <a:ln w="9525">
            <a:noFill/>
          </a:ln>
        </p:spPr>
        <p:txBody>
          <a:bodyPr wrap="square">
            <a:spAutoFit/>
          </a:bodyPr>
          <a:lstStyle/>
          <a:p>
            <a:r>
              <a:rPr lang="en-US" altLang="zh-CN" sz="2800" b="1" dirty="0">
                <a:latin typeface="宋体" panose="02010600030101010101" pitchFamily="2" charset="-122"/>
              </a:rPr>
              <a:t>    b.</a:t>
            </a:r>
            <a:r>
              <a:rPr lang="zh-CN" altLang="en-US" sz="2800" b="1" dirty="0">
                <a:latin typeface="宋体" panose="02010600030101010101" pitchFamily="2" charset="-122"/>
              </a:rPr>
              <a:t>并联设置多套功能部件，通过</a:t>
            </a:r>
            <a:r>
              <a:rPr lang="zh-CN" altLang="en-US" sz="2800" b="1" dirty="0">
                <a:solidFill>
                  <a:srgbClr val="FD130D"/>
                </a:solidFill>
                <a:latin typeface="宋体" panose="02010600030101010101" pitchFamily="2" charset="-122"/>
              </a:rPr>
              <a:t>控制器</a:t>
            </a:r>
            <a:r>
              <a:rPr lang="zh-CN" altLang="en-US" sz="2800" b="1" dirty="0">
                <a:latin typeface="宋体" panose="02010600030101010101" pitchFamily="2" charset="-122"/>
              </a:rPr>
              <a:t>进行调度。</a:t>
            </a:r>
          </a:p>
        </p:txBody>
      </p:sp>
      <p:grpSp>
        <p:nvGrpSpPr>
          <p:cNvPr id="412675" name="Group 3"/>
          <p:cNvGrpSpPr/>
          <p:nvPr/>
        </p:nvGrpSpPr>
        <p:grpSpPr>
          <a:xfrm>
            <a:off x="3686175" y="1571625"/>
            <a:ext cx="5943600" cy="1752600"/>
            <a:chOff x="816" y="480"/>
            <a:chExt cx="3744" cy="1104"/>
          </a:xfrm>
        </p:grpSpPr>
        <p:sp>
          <p:nvSpPr>
            <p:cNvPr id="50266" name="Rectangle 4"/>
            <p:cNvSpPr/>
            <p:nvPr/>
          </p:nvSpPr>
          <p:spPr>
            <a:xfrm>
              <a:off x="1104" y="912"/>
              <a:ext cx="24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50267" name="Rectangle 5"/>
            <p:cNvSpPr/>
            <p:nvPr/>
          </p:nvSpPr>
          <p:spPr>
            <a:xfrm>
              <a:off x="1632" y="912"/>
              <a:ext cx="24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50268" name="Rectangle 6"/>
            <p:cNvSpPr/>
            <p:nvPr/>
          </p:nvSpPr>
          <p:spPr>
            <a:xfrm>
              <a:off x="4032" y="912"/>
              <a:ext cx="24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50269" name="Rectangle 7"/>
            <p:cNvSpPr/>
            <p:nvPr/>
          </p:nvSpPr>
          <p:spPr>
            <a:xfrm>
              <a:off x="2640" y="912"/>
              <a:ext cx="72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3b</a:t>
              </a:r>
            </a:p>
          </p:txBody>
        </p:sp>
        <p:sp>
          <p:nvSpPr>
            <p:cNvPr id="50270" name="Rectangle 8"/>
            <p:cNvSpPr/>
            <p:nvPr/>
          </p:nvSpPr>
          <p:spPr>
            <a:xfrm>
              <a:off x="2640" y="480"/>
              <a:ext cx="72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a:t>
              </a:r>
            </a:p>
          </p:txBody>
        </p:sp>
        <p:sp>
          <p:nvSpPr>
            <p:cNvPr id="50271" name="Rectangle 9"/>
            <p:cNvSpPr/>
            <p:nvPr/>
          </p:nvSpPr>
          <p:spPr>
            <a:xfrm>
              <a:off x="2640" y="1344"/>
              <a:ext cx="72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3c</a:t>
              </a:r>
            </a:p>
          </p:txBody>
        </p:sp>
        <p:sp>
          <p:nvSpPr>
            <p:cNvPr id="50272" name="Line 10"/>
            <p:cNvSpPr/>
            <p:nvPr/>
          </p:nvSpPr>
          <p:spPr>
            <a:xfrm>
              <a:off x="3360" y="1008"/>
              <a:ext cx="672" cy="0"/>
            </a:xfrm>
            <a:prstGeom prst="line">
              <a:avLst/>
            </a:prstGeom>
            <a:ln w="9525" cap="flat" cmpd="sng">
              <a:solidFill>
                <a:schemeClr val="tx1"/>
              </a:solidFill>
              <a:prstDash val="solid"/>
              <a:headEnd type="none" w="med" len="med"/>
              <a:tailEnd type="triangle" w="med" len="med"/>
            </a:ln>
          </p:spPr>
        </p:sp>
        <p:sp>
          <p:nvSpPr>
            <p:cNvPr id="50273" name="Text Box 11"/>
            <p:cNvSpPr txBox="1"/>
            <p:nvPr/>
          </p:nvSpPr>
          <p:spPr>
            <a:xfrm>
              <a:off x="2880" y="672"/>
              <a:ext cx="271" cy="251"/>
            </a:xfrm>
            <a:prstGeom prst="rect">
              <a:avLst/>
            </a:prstGeom>
            <a:noFill/>
            <a:ln w="9525">
              <a:noFill/>
            </a:ln>
          </p:spPr>
          <p:txBody>
            <a:bodyPr wrap="none">
              <a:spAutoFit/>
            </a:bodyPr>
            <a:lstStyle/>
            <a:p>
              <a:pPr>
                <a:buChar char="Δ"/>
              </a:pPr>
              <a:r>
                <a:rPr lang="en-US" altLang="zh-CN" sz="2000" b="1" dirty="0">
                  <a:latin typeface="Times New Roman" panose="02020603050405020304" pitchFamily="18" charset="0"/>
                </a:rPr>
                <a:t>t</a:t>
              </a:r>
            </a:p>
          </p:txBody>
        </p:sp>
        <p:sp>
          <p:nvSpPr>
            <p:cNvPr id="50274" name="Text Box 12"/>
            <p:cNvSpPr txBox="1"/>
            <p:nvPr/>
          </p:nvSpPr>
          <p:spPr>
            <a:xfrm>
              <a:off x="2832" y="672"/>
              <a:ext cx="195" cy="251"/>
            </a:xfrm>
            <a:prstGeom prst="rect">
              <a:avLst/>
            </a:prstGeom>
            <a:noFill/>
            <a:ln w="9525">
              <a:noFill/>
            </a:ln>
          </p:spPr>
          <p:txBody>
            <a:bodyPr wrap="none">
              <a:spAutoFit/>
            </a:bodyPr>
            <a:lstStyle/>
            <a:p>
              <a:r>
                <a:rPr lang="en-US" altLang="zh-CN" sz="2000" b="1" dirty="0">
                  <a:latin typeface="Times New Roman" panose="02020603050405020304" pitchFamily="18" charset="0"/>
                </a:rPr>
                <a:t>3</a:t>
              </a:r>
            </a:p>
          </p:txBody>
        </p:sp>
        <p:sp>
          <p:nvSpPr>
            <p:cNvPr id="50275" name="Text Box 13"/>
            <p:cNvSpPr txBox="1"/>
            <p:nvPr/>
          </p:nvSpPr>
          <p:spPr>
            <a:xfrm>
              <a:off x="2880" y="1104"/>
              <a:ext cx="271" cy="251"/>
            </a:xfrm>
            <a:prstGeom prst="rect">
              <a:avLst/>
            </a:prstGeom>
            <a:noFill/>
            <a:ln w="9525">
              <a:noFill/>
            </a:ln>
          </p:spPr>
          <p:txBody>
            <a:bodyPr wrap="none">
              <a:spAutoFit/>
            </a:bodyPr>
            <a:lstStyle/>
            <a:p>
              <a:pPr>
                <a:buChar char="Δ"/>
              </a:pPr>
              <a:r>
                <a:rPr lang="en-US" altLang="zh-CN" sz="2000" b="1" dirty="0">
                  <a:latin typeface="Times New Roman" panose="02020603050405020304" pitchFamily="18" charset="0"/>
                </a:rPr>
                <a:t>t</a:t>
              </a:r>
            </a:p>
          </p:txBody>
        </p:sp>
        <p:sp>
          <p:nvSpPr>
            <p:cNvPr id="50276" name="Text Box 14"/>
            <p:cNvSpPr txBox="1"/>
            <p:nvPr/>
          </p:nvSpPr>
          <p:spPr>
            <a:xfrm>
              <a:off x="2832" y="1104"/>
              <a:ext cx="195" cy="251"/>
            </a:xfrm>
            <a:prstGeom prst="rect">
              <a:avLst/>
            </a:prstGeom>
            <a:noFill/>
            <a:ln w="9525">
              <a:noFill/>
            </a:ln>
          </p:spPr>
          <p:txBody>
            <a:bodyPr wrap="none">
              <a:spAutoFit/>
            </a:bodyPr>
            <a:lstStyle/>
            <a:p>
              <a:r>
                <a:rPr lang="en-US" altLang="zh-CN" sz="2000" b="1" dirty="0">
                  <a:latin typeface="Times New Roman" panose="02020603050405020304" pitchFamily="18" charset="0"/>
                </a:rPr>
                <a:t>3</a:t>
              </a:r>
            </a:p>
          </p:txBody>
        </p:sp>
        <p:sp>
          <p:nvSpPr>
            <p:cNvPr id="50277" name="Line 15"/>
            <p:cNvSpPr/>
            <p:nvPr/>
          </p:nvSpPr>
          <p:spPr>
            <a:xfrm>
              <a:off x="1872" y="1008"/>
              <a:ext cx="768" cy="0"/>
            </a:xfrm>
            <a:prstGeom prst="line">
              <a:avLst/>
            </a:prstGeom>
            <a:ln w="9525" cap="flat" cmpd="sng">
              <a:solidFill>
                <a:schemeClr val="tx1"/>
              </a:solidFill>
              <a:prstDash val="solid"/>
              <a:headEnd type="none" w="med" len="med"/>
              <a:tailEnd type="none" w="med" len="med"/>
            </a:ln>
          </p:spPr>
        </p:sp>
        <p:sp>
          <p:nvSpPr>
            <p:cNvPr id="50278" name="Line 16"/>
            <p:cNvSpPr/>
            <p:nvPr/>
          </p:nvSpPr>
          <p:spPr>
            <a:xfrm flipH="1">
              <a:off x="2400" y="576"/>
              <a:ext cx="240" cy="0"/>
            </a:xfrm>
            <a:prstGeom prst="line">
              <a:avLst/>
            </a:prstGeom>
            <a:ln w="9525" cap="flat" cmpd="sng">
              <a:solidFill>
                <a:schemeClr val="tx1"/>
              </a:solidFill>
              <a:prstDash val="solid"/>
              <a:headEnd type="none" w="med" len="med"/>
              <a:tailEnd type="none" w="med" len="med"/>
            </a:ln>
          </p:spPr>
        </p:sp>
        <p:sp>
          <p:nvSpPr>
            <p:cNvPr id="50279" name="Line 17"/>
            <p:cNvSpPr/>
            <p:nvPr/>
          </p:nvSpPr>
          <p:spPr>
            <a:xfrm flipH="1">
              <a:off x="2400" y="1440"/>
              <a:ext cx="240" cy="0"/>
            </a:xfrm>
            <a:prstGeom prst="line">
              <a:avLst/>
            </a:prstGeom>
            <a:ln w="9525" cap="flat" cmpd="sng">
              <a:solidFill>
                <a:schemeClr val="tx1"/>
              </a:solidFill>
              <a:prstDash val="solid"/>
              <a:headEnd type="none" w="med" len="med"/>
              <a:tailEnd type="none" w="med" len="med"/>
            </a:ln>
          </p:spPr>
        </p:sp>
        <p:sp>
          <p:nvSpPr>
            <p:cNvPr id="50280" name="Line 18"/>
            <p:cNvSpPr/>
            <p:nvPr/>
          </p:nvSpPr>
          <p:spPr>
            <a:xfrm>
              <a:off x="2400" y="576"/>
              <a:ext cx="0" cy="864"/>
            </a:xfrm>
            <a:prstGeom prst="line">
              <a:avLst/>
            </a:prstGeom>
            <a:ln w="9525" cap="flat" cmpd="sng">
              <a:solidFill>
                <a:schemeClr val="tx1"/>
              </a:solidFill>
              <a:prstDash val="solid"/>
              <a:headEnd type="none" w="med" len="med"/>
              <a:tailEnd type="none" w="med" len="med"/>
            </a:ln>
          </p:spPr>
        </p:sp>
        <p:sp>
          <p:nvSpPr>
            <p:cNvPr id="50281" name="Line 19"/>
            <p:cNvSpPr/>
            <p:nvPr/>
          </p:nvSpPr>
          <p:spPr>
            <a:xfrm>
              <a:off x="3600" y="576"/>
              <a:ext cx="0" cy="864"/>
            </a:xfrm>
            <a:prstGeom prst="line">
              <a:avLst/>
            </a:prstGeom>
            <a:ln w="9525" cap="flat" cmpd="sng">
              <a:solidFill>
                <a:schemeClr val="tx1"/>
              </a:solidFill>
              <a:prstDash val="solid"/>
              <a:headEnd type="none" w="med" len="med"/>
              <a:tailEnd type="none" w="med" len="med"/>
            </a:ln>
          </p:spPr>
        </p:sp>
        <p:sp>
          <p:nvSpPr>
            <p:cNvPr id="50282" name="Line 20"/>
            <p:cNvSpPr/>
            <p:nvPr/>
          </p:nvSpPr>
          <p:spPr>
            <a:xfrm flipH="1">
              <a:off x="3360" y="576"/>
              <a:ext cx="240" cy="0"/>
            </a:xfrm>
            <a:prstGeom prst="line">
              <a:avLst/>
            </a:prstGeom>
            <a:ln w="9525" cap="flat" cmpd="sng">
              <a:solidFill>
                <a:schemeClr val="tx1"/>
              </a:solidFill>
              <a:prstDash val="solid"/>
              <a:headEnd type="none" w="med" len="med"/>
              <a:tailEnd type="none" w="med" len="med"/>
            </a:ln>
          </p:spPr>
        </p:sp>
        <p:sp>
          <p:nvSpPr>
            <p:cNvPr id="50283" name="Line 21"/>
            <p:cNvSpPr/>
            <p:nvPr/>
          </p:nvSpPr>
          <p:spPr>
            <a:xfrm flipH="1">
              <a:off x="3360" y="1440"/>
              <a:ext cx="240" cy="0"/>
            </a:xfrm>
            <a:prstGeom prst="line">
              <a:avLst/>
            </a:prstGeom>
            <a:ln w="9525" cap="flat" cmpd="sng">
              <a:solidFill>
                <a:schemeClr val="tx1"/>
              </a:solidFill>
              <a:prstDash val="solid"/>
              <a:headEnd type="none" w="med" len="med"/>
              <a:tailEnd type="none" w="med" len="med"/>
            </a:ln>
          </p:spPr>
        </p:sp>
        <p:sp>
          <p:nvSpPr>
            <p:cNvPr id="50284" name="Text Box 22"/>
            <p:cNvSpPr txBox="1"/>
            <p:nvPr/>
          </p:nvSpPr>
          <p:spPr>
            <a:xfrm>
              <a:off x="1056" y="1104"/>
              <a:ext cx="271" cy="251"/>
            </a:xfrm>
            <a:prstGeom prst="rect">
              <a:avLst/>
            </a:prstGeom>
            <a:noFill/>
            <a:ln w="9525">
              <a:noFill/>
            </a:ln>
          </p:spPr>
          <p:txBody>
            <a:bodyPr wrap="none">
              <a:spAutoFit/>
            </a:bodyPr>
            <a:lstStyle/>
            <a:p>
              <a:pPr>
                <a:buChar char="Δ"/>
              </a:pPr>
              <a:r>
                <a:rPr lang="en-US" altLang="zh-CN" sz="2000" b="1" dirty="0">
                  <a:latin typeface="Times New Roman" panose="02020603050405020304" pitchFamily="18" charset="0"/>
                </a:rPr>
                <a:t>t</a:t>
              </a:r>
            </a:p>
          </p:txBody>
        </p:sp>
        <p:sp>
          <p:nvSpPr>
            <p:cNvPr id="50285" name="Text Box 23"/>
            <p:cNvSpPr txBox="1"/>
            <p:nvPr/>
          </p:nvSpPr>
          <p:spPr>
            <a:xfrm>
              <a:off x="1584" y="1104"/>
              <a:ext cx="271" cy="251"/>
            </a:xfrm>
            <a:prstGeom prst="rect">
              <a:avLst/>
            </a:prstGeom>
            <a:noFill/>
            <a:ln w="9525">
              <a:noFill/>
            </a:ln>
          </p:spPr>
          <p:txBody>
            <a:bodyPr wrap="none">
              <a:spAutoFit/>
            </a:bodyPr>
            <a:lstStyle/>
            <a:p>
              <a:pPr>
                <a:buChar char="Δ"/>
              </a:pPr>
              <a:r>
                <a:rPr lang="en-US" altLang="zh-CN" sz="2000" b="1" dirty="0">
                  <a:latin typeface="Times New Roman" panose="02020603050405020304" pitchFamily="18" charset="0"/>
                </a:rPr>
                <a:t>t</a:t>
              </a:r>
            </a:p>
          </p:txBody>
        </p:sp>
        <p:sp>
          <p:nvSpPr>
            <p:cNvPr id="50286" name="Text Box 24"/>
            <p:cNvSpPr txBox="1"/>
            <p:nvPr/>
          </p:nvSpPr>
          <p:spPr>
            <a:xfrm>
              <a:off x="3984" y="1104"/>
              <a:ext cx="271" cy="251"/>
            </a:xfrm>
            <a:prstGeom prst="rect">
              <a:avLst/>
            </a:prstGeom>
            <a:noFill/>
            <a:ln w="9525">
              <a:noFill/>
            </a:ln>
          </p:spPr>
          <p:txBody>
            <a:bodyPr wrap="none">
              <a:spAutoFit/>
            </a:bodyPr>
            <a:lstStyle/>
            <a:p>
              <a:pPr>
                <a:buChar char="Δ"/>
              </a:pPr>
              <a:r>
                <a:rPr lang="en-US" altLang="zh-CN" sz="2000" b="1" dirty="0">
                  <a:latin typeface="Times New Roman" panose="02020603050405020304" pitchFamily="18" charset="0"/>
                </a:rPr>
                <a:t>t</a:t>
              </a:r>
            </a:p>
          </p:txBody>
        </p:sp>
        <p:sp>
          <p:nvSpPr>
            <p:cNvPr id="50287" name="Line 25"/>
            <p:cNvSpPr/>
            <p:nvPr/>
          </p:nvSpPr>
          <p:spPr>
            <a:xfrm>
              <a:off x="1344" y="1008"/>
              <a:ext cx="288" cy="0"/>
            </a:xfrm>
            <a:prstGeom prst="line">
              <a:avLst/>
            </a:prstGeom>
            <a:ln w="9525" cap="flat" cmpd="sng">
              <a:solidFill>
                <a:schemeClr val="tx1"/>
              </a:solidFill>
              <a:prstDash val="solid"/>
              <a:headEnd type="none" w="med" len="med"/>
              <a:tailEnd type="triangle" w="med" len="med"/>
            </a:ln>
          </p:spPr>
        </p:sp>
        <p:sp>
          <p:nvSpPr>
            <p:cNvPr id="50288" name="Line 26"/>
            <p:cNvSpPr/>
            <p:nvPr/>
          </p:nvSpPr>
          <p:spPr>
            <a:xfrm>
              <a:off x="816" y="1008"/>
              <a:ext cx="288" cy="0"/>
            </a:xfrm>
            <a:prstGeom prst="line">
              <a:avLst/>
            </a:prstGeom>
            <a:ln w="9525" cap="flat" cmpd="sng">
              <a:solidFill>
                <a:schemeClr val="tx1"/>
              </a:solidFill>
              <a:prstDash val="solid"/>
              <a:headEnd type="none" w="med" len="med"/>
              <a:tailEnd type="triangle" w="med" len="med"/>
            </a:ln>
          </p:spPr>
        </p:sp>
        <p:sp>
          <p:nvSpPr>
            <p:cNvPr id="50289" name="Line 27"/>
            <p:cNvSpPr/>
            <p:nvPr/>
          </p:nvSpPr>
          <p:spPr>
            <a:xfrm>
              <a:off x="4272" y="1008"/>
              <a:ext cx="288" cy="0"/>
            </a:xfrm>
            <a:prstGeom prst="line">
              <a:avLst/>
            </a:prstGeom>
            <a:ln w="9525" cap="flat" cmpd="sng">
              <a:solidFill>
                <a:schemeClr val="tx1"/>
              </a:solidFill>
              <a:prstDash val="solid"/>
              <a:headEnd type="none" w="med" len="med"/>
              <a:tailEnd type="triangle" w="med" len="med"/>
            </a:ln>
          </p:spPr>
        </p:sp>
      </p:grpSp>
      <p:grpSp>
        <p:nvGrpSpPr>
          <p:cNvPr id="412700" name="Group 28"/>
          <p:cNvGrpSpPr/>
          <p:nvPr/>
        </p:nvGrpSpPr>
        <p:grpSpPr>
          <a:xfrm>
            <a:off x="3122930" y="3366770"/>
            <a:ext cx="6934200" cy="2894013"/>
            <a:chOff x="528" y="2066"/>
            <a:chExt cx="4368" cy="1823"/>
          </a:xfrm>
        </p:grpSpPr>
        <p:sp>
          <p:nvSpPr>
            <p:cNvPr id="50184" name="Line 29"/>
            <p:cNvSpPr/>
            <p:nvPr/>
          </p:nvSpPr>
          <p:spPr>
            <a:xfrm>
              <a:off x="829" y="3649"/>
              <a:ext cx="4067" cy="0"/>
            </a:xfrm>
            <a:prstGeom prst="line">
              <a:avLst/>
            </a:prstGeom>
            <a:ln w="9525" cap="flat" cmpd="sng">
              <a:solidFill>
                <a:schemeClr val="tx1"/>
              </a:solidFill>
              <a:prstDash val="solid"/>
              <a:headEnd type="none" w="med" len="med"/>
              <a:tailEnd type="triangle" w="med" len="med"/>
            </a:ln>
          </p:spPr>
        </p:sp>
        <p:sp>
          <p:nvSpPr>
            <p:cNvPr id="50185" name="Line 30"/>
            <p:cNvSpPr/>
            <p:nvPr/>
          </p:nvSpPr>
          <p:spPr>
            <a:xfrm flipV="1">
              <a:off x="829" y="2117"/>
              <a:ext cx="0" cy="1532"/>
            </a:xfrm>
            <a:prstGeom prst="line">
              <a:avLst/>
            </a:prstGeom>
            <a:ln w="9525" cap="flat" cmpd="sng">
              <a:solidFill>
                <a:schemeClr val="tx1"/>
              </a:solidFill>
              <a:prstDash val="solid"/>
              <a:headEnd type="none" w="med" len="med"/>
              <a:tailEnd type="triangle" w="med" len="med"/>
            </a:ln>
          </p:spPr>
        </p:sp>
        <p:sp>
          <p:nvSpPr>
            <p:cNvPr id="50186" name="Rectangle 31"/>
            <p:cNvSpPr/>
            <p:nvPr/>
          </p:nvSpPr>
          <p:spPr>
            <a:xfrm>
              <a:off x="829"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50187" name="Rectangle 32"/>
            <p:cNvSpPr/>
            <p:nvPr/>
          </p:nvSpPr>
          <p:spPr>
            <a:xfrm>
              <a:off x="1030"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88" name="Rectangle 33"/>
            <p:cNvSpPr/>
            <p:nvPr/>
          </p:nvSpPr>
          <p:spPr>
            <a:xfrm>
              <a:off x="1231"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89" name="Rectangle 34"/>
            <p:cNvSpPr/>
            <p:nvPr/>
          </p:nvSpPr>
          <p:spPr>
            <a:xfrm>
              <a:off x="1432"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50190" name="Rectangle 35"/>
            <p:cNvSpPr/>
            <p:nvPr/>
          </p:nvSpPr>
          <p:spPr>
            <a:xfrm>
              <a:off x="2034"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50191" name="Rectangle 36"/>
            <p:cNvSpPr/>
            <p:nvPr/>
          </p:nvSpPr>
          <p:spPr>
            <a:xfrm>
              <a:off x="1633" y="3444"/>
              <a:ext cx="4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92" name="Rectangle 37"/>
            <p:cNvSpPr/>
            <p:nvPr/>
          </p:nvSpPr>
          <p:spPr>
            <a:xfrm>
              <a:off x="2637"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50193" name="Rectangle 38"/>
            <p:cNvSpPr/>
            <p:nvPr/>
          </p:nvSpPr>
          <p:spPr>
            <a:xfrm>
              <a:off x="2235" y="3444"/>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endParaRPr lang="zh-CN" altLang="zh-CN" sz="2000" b="1" dirty="0">
                <a:latin typeface="Times New Roman" panose="02020603050405020304" pitchFamily="18" charset="0"/>
              </a:endParaRPr>
            </a:p>
          </p:txBody>
        </p:sp>
        <p:sp>
          <p:nvSpPr>
            <p:cNvPr id="50194" name="Rectangle 39"/>
            <p:cNvSpPr/>
            <p:nvPr/>
          </p:nvSpPr>
          <p:spPr>
            <a:xfrm>
              <a:off x="1231" y="3240"/>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95" name="Rectangle 40"/>
            <p:cNvSpPr/>
            <p:nvPr/>
          </p:nvSpPr>
          <p:spPr>
            <a:xfrm>
              <a:off x="1833" y="3240"/>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96" name="Rectangle 41"/>
            <p:cNvSpPr/>
            <p:nvPr/>
          </p:nvSpPr>
          <p:spPr>
            <a:xfrm>
              <a:off x="2436" y="3240"/>
              <a:ext cx="4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197" name="Rectangle 42"/>
            <p:cNvSpPr/>
            <p:nvPr/>
          </p:nvSpPr>
          <p:spPr>
            <a:xfrm>
              <a:off x="1030"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50198" name="Rectangle 43"/>
            <p:cNvSpPr/>
            <p:nvPr/>
          </p:nvSpPr>
          <p:spPr>
            <a:xfrm>
              <a:off x="1633" y="3240"/>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50199" name="Rectangle 44"/>
            <p:cNvSpPr/>
            <p:nvPr/>
          </p:nvSpPr>
          <p:spPr>
            <a:xfrm>
              <a:off x="2235"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50200" name="Rectangle 45"/>
            <p:cNvSpPr/>
            <p:nvPr/>
          </p:nvSpPr>
          <p:spPr>
            <a:xfrm>
              <a:off x="2838" y="3240"/>
              <a:ext cx="200"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50201" name="Rectangle 46"/>
            <p:cNvSpPr/>
            <p:nvPr/>
          </p:nvSpPr>
          <p:spPr>
            <a:xfrm>
              <a:off x="1231" y="3036"/>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1</a:t>
              </a:r>
            </a:p>
          </p:txBody>
        </p:sp>
        <p:sp>
          <p:nvSpPr>
            <p:cNvPr id="50202" name="Rectangle 47"/>
            <p:cNvSpPr/>
            <p:nvPr/>
          </p:nvSpPr>
          <p:spPr>
            <a:xfrm>
              <a:off x="1833" y="3036"/>
              <a:ext cx="603"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4</a:t>
              </a:r>
            </a:p>
          </p:txBody>
        </p:sp>
        <p:sp>
          <p:nvSpPr>
            <p:cNvPr id="50203" name="Rectangle 48"/>
            <p:cNvSpPr/>
            <p:nvPr/>
          </p:nvSpPr>
          <p:spPr>
            <a:xfrm>
              <a:off x="2436" y="3036"/>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7</a:t>
              </a:r>
            </a:p>
          </p:txBody>
        </p:sp>
        <p:sp>
          <p:nvSpPr>
            <p:cNvPr id="50204" name="Rectangle 49"/>
            <p:cNvSpPr/>
            <p:nvPr/>
          </p:nvSpPr>
          <p:spPr>
            <a:xfrm>
              <a:off x="3038" y="3036"/>
              <a:ext cx="603"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10</a:t>
              </a:r>
            </a:p>
          </p:txBody>
        </p:sp>
        <p:sp>
          <p:nvSpPr>
            <p:cNvPr id="50205" name="Text Box 50"/>
            <p:cNvSpPr txBox="1"/>
            <p:nvPr/>
          </p:nvSpPr>
          <p:spPr>
            <a:xfrm>
              <a:off x="628" y="2066"/>
              <a:ext cx="204" cy="251"/>
            </a:xfrm>
            <a:prstGeom prst="rect">
              <a:avLst/>
            </a:prstGeom>
            <a:noFill/>
            <a:ln w="9525">
              <a:noFill/>
            </a:ln>
          </p:spPr>
          <p:txBody>
            <a:bodyPr wrap="none">
              <a:spAutoFit/>
            </a:bodyPr>
            <a:lstStyle/>
            <a:p>
              <a:r>
                <a:rPr lang="en-US" altLang="zh-CN" sz="2000" b="1" dirty="0">
                  <a:latin typeface="Times New Roman" panose="02020603050405020304" pitchFamily="18" charset="0"/>
                </a:rPr>
                <a:t>S</a:t>
              </a:r>
            </a:p>
          </p:txBody>
        </p:sp>
        <p:sp>
          <p:nvSpPr>
            <p:cNvPr id="50206" name="Line 51"/>
            <p:cNvSpPr/>
            <p:nvPr/>
          </p:nvSpPr>
          <p:spPr>
            <a:xfrm>
              <a:off x="829" y="3240"/>
              <a:ext cx="50" cy="0"/>
            </a:xfrm>
            <a:prstGeom prst="line">
              <a:avLst/>
            </a:prstGeom>
            <a:ln w="9525" cap="flat" cmpd="sng">
              <a:solidFill>
                <a:schemeClr val="tx1"/>
              </a:solidFill>
              <a:prstDash val="solid"/>
              <a:headEnd type="none" w="med" len="med"/>
              <a:tailEnd type="none" w="med" len="med"/>
            </a:ln>
          </p:spPr>
        </p:sp>
        <p:sp>
          <p:nvSpPr>
            <p:cNvPr id="50207" name="Line 52"/>
            <p:cNvSpPr/>
            <p:nvPr/>
          </p:nvSpPr>
          <p:spPr>
            <a:xfrm>
              <a:off x="829" y="3036"/>
              <a:ext cx="50" cy="0"/>
            </a:xfrm>
            <a:prstGeom prst="line">
              <a:avLst/>
            </a:prstGeom>
            <a:ln w="9525" cap="flat" cmpd="sng">
              <a:solidFill>
                <a:schemeClr val="tx1"/>
              </a:solidFill>
              <a:prstDash val="solid"/>
              <a:headEnd type="none" w="med" len="med"/>
              <a:tailEnd type="none" w="med" len="med"/>
            </a:ln>
          </p:spPr>
        </p:sp>
        <p:sp>
          <p:nvSpPr>
            <p:cNvPr id="50208" name="Line 53"/>
            <p:cNvSpPr/>
            <p:nvPr/>
          </p:nvSpPr>
          <p:spPr>
            <a:xfrm>
              <a:off x="829" y="2832"/>
              <a:ext cx="50" cy="0"/>
            </a:xfrm>
            <a:prstGeom prst="line">
              <a:avLst/>
            </a:prstGeom>
            <a:ln w="9525" cap="flat" cmpd="sng">
              <a:solidFill>
                <a:schemeClr val="tx1"/>
              </a:solidFill>
              <a:prstDash val="solid"/>
              <a:headEnd type="none" w="med" len="med"/>
              <a:tailEnd type="none" w="med" len="med"/>
            </a:ln>
          </p:spPr>
        </p:sp>
        <p:sp>
          <p:nvSpPr>
            <p:cNvPr id="50209" name="Text Box 54"/>
            <p:cNvSpPr txBox="1"/>
            <p:nvPr/>
          </p:nvSpPr>
          <p:spPr>
            <a:xfrm>
              <a:off x="528" y="2781"/>
              <a:ext cx="319"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3b</a:t>
              </a:r>
            </a:p>
          </p:txBody>
        </p:sp>
        <p:sp>
          <p:nvSpPr>
            <p:cNvPr id="50210" name="Text Box 55"/>
            <p:cNvSpPr txBox="1"/>
            <p:nvPr/>
          </p:nvSpPr>
          <p:spPr>
            <a:xfrm>
              <a:off x="528" y="2985"/>
              <a:ext cx="314"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3a</a:t>
              </a:r>
            </a:p>
          </p:txBody>
        </p:sp>
        <p:sp>
          <p:nvSpPr>
            <p:cNvPr id="50211" name="Text Box 56"/>
            <p:cNvSpPr txBox="1"/>
            <p:nvPr/>
          </p:nvSpPr>
          <p:spPr>
            <a:xfrm>
              <a:off x="578" y="3189"/>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2</a:t>
              </a:r>
            </a:p>
          </p:txBody>
        </p:sp>
        <p:sp>
          <p:nvSpPr>
            <p:cNvPr id="50212" name="Text Box 57"/>
            <p:cNvSpPr txBox="1"/>
            <p:nvPr/>
          </p:nvSpPr>
          <p:spPr>
            <a:xfrm>
              <a:off x="578" y="3393"/>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1</a:t>
              </a:r>
            </a:p>
          </p:txBody>
        </p:sp>
        <p:sp>
          <p:nvSpPr>
            <p:cNvPr id="50213" name="Text Box 58"/>
            <p:cNvSpPr txBox="1"/>
            <p:nvPr/>
          </p:nvSpPr>
          <p:spPr>
            <a:xfrm>
              <a:off x="913" y="3587"/>
              <a:ext cx="216"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a:t>
              </a:r>
            </a:p>
          </p:txBody>
        </p:sp>
        <p:sp>
          <p:nvSpPr>
            <p:cNvPr id="50214" name="Line 59"/>
            <p:cNvSpPr/>
            <p:nvPr/>
          </p:nvSpPr>
          <p:spPr>
            <a:xfrm flipV="1">
              <a:off x="3239" y="3598"/>
              <a:ext cx="0" cy="51"/>
            </a:xfrm>
            <a:prstGeom prst="line">
              <a:avLst/>
            </a:prstGeom>
            <a:ln w="9525" cap="flat" cmpd="sng">
              <a:solidFill>
                <a:schemeClr val="tx1"/>
              </a:solidFill>
              <a:prstDash val="solid"/>
              <a:headEnd type="none" w="med" len="med"/>
              <a:tailEnd type="none" w="med" len="med"/>
            </a:ln>
          </p:spPr>
        </p:sp>
        <p:sp>
          <p:nvSpPr>
            <p:cNvPr id="50215" name="Line 60"/>
            <p:cNvSpPr/>
            <p:nvPr/>
          </p:nvSpPr>
          <p:spPr>
            <a:xfrm flipV="1">
              <a:off x="3440" y="3598"/>
              <a:ext cx="0" cy="51"/>
            </a:xfrm>
            <a:prstGeom prst="line">
              <a:avLst/>
            </a:prstGeom>
            <a:ln w="9525" cap="flat" cmpd="sng">
              <a:solidFill>
                <a:schemeClr val="tx1"/>
              </a:solidFill>
              <a:prstDash val="solid"/>
              <a:headEnd type="none" w="med" len="med"/>
              <a:tailEnd type="none" w="med" len="med"/>
            </a:ln>
          </p:spPr>
        </p:sp>
        <p:sp>
          <p:nvSpPr>
            <p:cNvPr id="50216" name="Line 61"/>
            <p:cNvSpPr/>
            <p:nvPr/>
          </p:nvSpPr>
          <p:spPr>
            <a:xfrm flipV="1">
              <a:off x="3641" y="3598"/>
              <a:ext cx="0" cy="51"/>
            </a:xfrm>
            <a:prstGeom prst="line">
              <a:avLst/>
            </a:prstGeom>
            <a:ln w="9525" cap="flat" cmpd="sng">
              <a:solidFill>
                <a:schemeClr val="tx1"/>
              </a:solidFill>
              <a:prstDash val="solid"/>
              <a:headEnd type="none" w="med" len="med"/>
              <a:tailEnd type="none" w="med" len="med"/>
            </a:ln>
          </p:spPr>
        </p:sp>
        <p:sp>
          <p:nvSpPr>
            <p:cNvPr id="50217" name="Line 62"/>
            <p:cNvSpPr/>
            <p:nvPr/>
          </p:nvSpPr>
          <p:spPr>
            <a:xfrm flipV="1">
              <a:off x="3842" y="3598"/>
              <a:ext cx="0" cy="51"/>
            </a:xfrm>
            <a:prstGeom prst="line">
              <a:avLst/>
            </a:prstGeom>
            <a:ln w="9525" cap="flat" cmpd="sng">
              <a:solidFill>
                <a:schemeClr val="tx1"/>
              </a:solidFill>
              <a:prstDash val="solid"/>
              <a:headEnd type="none" w="med" len="med"/>
              <a:tailEnd type="none" w="med" len="med"/>
            </a:ln>
          </p:spPr>
        </p:sp>
        <p:sp>
          <p:nvSpPr>
            <p:cNvPr id="50218" name="Text Box 63"/>
            <p:cNvSpPr txBox="1"/>
            <p:nvPr/>
          </p:nvSpPr>
          <p:spPr>
            <a:xfrm>
              <a:off x="3139" y="3587"/>
              <a:ext cx="264"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12</a:t>
              </a:r>
            </a:p>
          </p:txBody>
        </p:sp>
        <p:sp>
          <p:nvSpPr>
            <p:cNvPr id="50219" name="Text Box 64"/>
            <p:cNvSpPr txBox="1"/>
            <p:nvPr/>
          </p:nvSpPr>
          <p:spPr>
            <a:xfrm>
              <a:off x="4126" y="3598"/>
              <a:ext cx="264"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r>
                <a:rPr lang="en-US" altLang="zh-CN" sz="1200" b="1" dirty="0">
                  <a:latin typeface="Times New Roman" panose="02020603050405020304" pitchFamily="18" charset="0"/>
                </a:rPr>
                <a:t>17</a:t>
              </a:r>
            </a:p>
          </p:txBody>
        </p:sp>
        <p:sp>
          <p:nvSpPr>
            <p:cNvPr id="50220" name="Text Box 65"/>
            <p:cNvSpPr txBox="1"/>
            <p:nvPr/>
          </p:nvSpPr>
          <p:spPr>
            <a:xfrm>
              <a:off x="4672" y="3638"/>
              <a:ext cx="222" cy="251"/>
            </a:xfrm>
            <a:prstGeom prst="rect">
              <a:avLst/>
            </a:prstGeom>
            <a:noFill/>
            <a:ln w="9525">
              <a:noFill/>
            </a:ln>
          </p:spPr>
          <p:txBody>
            <a:bodyPr wrap="none">
              <a:spAutoFit/>
            </a:bodyPr>
            <a:lstStyle/>
            <a:p>
              <a:r>
                <a:rPr lang="en-US" altLang="zh-CN" sz="2000" b="1" dirty="0">
                  <a:latin typeface="Times New Roman" panose="02020603050405020304" pitchFamily="18" charset="0"/>
                </a:rPr>
                <a:t>T</a:t>
              </a:r>
            </a:p>
          </p:txBody>
        </p:sp>
        <p:sp>
          <p:nvSpPr>
            <p:cNvPr id="50221" name="Line 66"/>
            <p:cNvSpPr/>
            <p:nvPr/>
          </p:nvSpPr>
          <p:spPr>
            <a:xfrm>
              <a:off x="829" y="2628"/>
              <a:ext cx="50" cy="0"/>
            </a:xfrm>
            <a:prstGeom prst="line">
              <a:avLst/>
            </a:prstGeom>
            <a:ln w="9525" cap="flat" cmpd="sng">
              <a:solidFill>
                <a:schemeClr val="tx1"/>
              </a:solidFill>
              <a:prstDash val="solid"/>
              <a:headEnd type="none" w="med" len="med"/>
              <a:tailEnd type="none" w="med" len="med"/>
            </a:ln>
          </p:spPr>
        </p:sp>
        <p:sp>
          <p:nvSpPr>
            <p:cNvPr id="50222" name="Line 67"/>
            <p:cNvSpPr/>
            <p:nvPr/>
          </p:nvSpPr>
          <p:spPr>
            <a:xfrm>
              <a:off x="829" y="2423"/>
              <a:ext cx="50" cy="0"/>
            </a:xfrm>
            <a:prstGeom prst="line">
              <a:avLst/>
            </a:prstGeom>
            <a:ln w="9525" cap="flat" cmpd="sng">
              <a:solidFill>
                <a:schemeClr val="tx1"/>
              </a:solidFill>
              <a:prstDash val="solid"/>
              <a:headEnd type="none" w="med" len="med"/>
              <a:tailEnd type="none" w="med" len="med"/>
            </a:ln>
          </p:spPr>
        </p:sp>
        <p:sp>
          <p:nvSpPr>
            <p:cNvPr id="50223" name="Text Box 68"/>
            <p:cNvSpPr txBox="1"/>
            <p:nvPr/>
          </p:nvSpPr>
          <p:spPr>
            <a:xfrm>
              <a:off x="528" y="2577"/>
              <a:ext cx="308"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3c</a:t>
              </a:r>
            </a:p>
          </p:txBody>
        </p:sp>
        <p:sp>
          <p:nvSpPr>
            <p:cNvPr id="50224" name="Text Box 69"/>
            <p:cNvSpPr txBox="1"/>
            <p:nvPr/>
          </p:nvSpPr>
          <p:spPr>
            <a:xfrm>
              <a:off x="601" y="2372"/>
              <a:ext cx="266" cy="251"/>
            </a:xfrm>
            <a:prstGeom prst="rect">
              <a:avLst/>
            </a:prstGeom>
            <a:noFill/>
            <a:ln w="9525">
              <a:noFill/>
            </a:ln>
          </p:spPr>
          <p:txBody>
            <a:bodyPr wrap="none">
              <a:spAutoFit/>
            </a:bodyPr>
            <a:lstStyle/>
            <a:p>
              <a:r>
                <a:rPr lang="en-US" altLang="zh-CN" sz="2000" b="1" dirty="0">
                  <a:latin typeface="Times New Roman" panose="02020603050405020304" pitchFamily="18" charset="0"/>
                </a:rPr>
                <a:t> s</a:t>
              </a:r>
              <a:r>
                <a:rPr lang="en-US" altLang="zh-CN" sz="1200" b="1" dirty="0">
                  <a:latin typeface="Times New Roman" panose="02020603050405020304" pitchFamily="18" charset="0"/>
                </a:rPr>
                <a:t>4</a:t>
              </a:r>
            </a:p>
          </p:txBody>
        </p:sp>
        <p:sp>
          <p:nvSpPr>
            <p:cNvPr id="50225" name="Rectangle 70"/>
            <p:cNvSpPr/>
            <p:nvPr/>
          </p:nvSpPr>
          <p:spPr>
            <a:xfrm>
              <a:off x="1833"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50226" name="Rectangle 71"/>
            <p:cNvSpPr/>
            <p:nvPr/>
          </p:nvSpPr>
          <p:spPr>
            <a:xfrm>
              <a:off x="2235"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50227" name="Rectangle 72"/>
            <p:cNvSpPr/>
            <p:nvPr/>
          </p:nvSpPr>
          <p:spPr>
            <a:xfrm>
              <a:off x="2838" y="3444"/>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50228" name="Rectangle 73"/>
            <p:cNvSpPr/>
            <p:nvPr/>
          </p:nvSpPr>
          <p:spPr>
            <a:xfrm>
              <a:off x="3038"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50229" name="Rectangle 74"/>
            <p:cNvSpPr/>
            <p:nvPr/>
          </p:nvSpPr>
          <p:spPr>
            <a:xfrm>
              <a:off x="1432"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50230" name="Rectangle 75"/>
            <p:cNvSpPr/>
            <p:nvPr/>
          </p:nvSpPr>
          <p:spPr>
            <a:xfrm>
              <a:off x="1833"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50231" name="Rectangle 76"/>
            <p:cNvSpPr/>
            <p:nvPr/>
          </p:nvSpPr>
          <p:spPr>
            <a:xfrm>
              <a:off x="2637"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50232" name="Rectangle 77"/>
            <p:cNvSpPr/>
            <p:nvPr/>
          </p:nvSpPr>
          <p:spPr>
            <a:xfrm>
              <a:off x="3038"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50233" name="Rectangle 78"/>
            <p:cNvSpPr/>
            <p:nvPr/>
          </p:nvSpPr>
          <p:spPr>
            <a:xfrm>
              <a:off x="3239"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50234" name="Rectangle 79"/>
            <p:cNvSpPr/>
            <p:nvPr/>
          </p:nvSpPr>
          <p:spPr>
            <a:xfrm>
              <a:off x="1030"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50235" name="Rectangle 80"/>
            <p:cNvSpPr/>
            <p:nvPr/>
          </p:nvSpPr>
          <p:spPr>
            <a:xfrm>
              <a:off x="1231"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50236" name="Rectangle 81"/>
            <p:cNvSpPr/>
            <p:nvPr/>
          </p:nvSpPr>
          <p:spPr>
            <a:xfrm>
              <a:off x="1633" y="3444"/>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50237" name="Rectangle 82"/>
            <p:cNvSpPr/>
            <p:nvPr/>
          </p:nvSpPr>
          <p:spPr>
            <a:xfrm>
              <a:off x="2436" y="3444"/>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50238" name="Rectangle 83"/>
            <p:cNvSpPr/>
            <p:nvPr/>
          </p:nvSpPr>
          <p:spPr>
            <a:xfrm>
              <a:off x="1231"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50239" name="Rectangle 84"/>
            <p:cNvSpPr/>
            <p:nvPr/>
          </p:nvSpPr>
          <p:spPr>
            <a:xfrm>
              <a:off x="2034"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50240" name="Rectangle 85"/>
            <p:cNvSpPr/>
            <p:nvPr/>
          </p:nvSpPr>
          <p:spPr>
            <a:xfrm>
              <a:off x="2436" y="3240"/>
              <a:ext cx="201"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50241" name="Rectangle 86"/>
            <p:cNvSpPr/>
            <p:nvPr/>
          </p:nvSpPr>
          <p:spPr>
            <a:xfrm>
              <a:off x="1432" y="2832"/>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2</a:t>
              </a:r>
            </a:p>
          </p:txBody>
        </p:sp>
        <p:sp>
          <p:nvSpPr>
            <p:cNvPr id="50242" name="Rectangle 87"/>
            <p:cNvSpPr/>
            <p:nvPr/>
          </p:nvSpPr>
          <p:spPr>
            <a:xfrm>
              <a:off x="2034" y="2832"/>
              <a:ext cx="603"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5</a:t>
              </a:r>
            </a:p>
          </p:txBody>
        </p:sp>
        <p:sp>
          <p:nvSpPr>
            <p:cNvPr id="50243" name="Rectangle 88"/>
            <p:cNvSpPr/>
            <p:nvPr/>
          </p:nvSpPr>
          <p:spPr>
            <a:xfrm>
              <a:off x="2637" y="2832"/>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8</a:t>
              </a:r>
            </a:p>
          </p:txBody>
        </p:sp>
        <p:sp>
          <p:nvSpPr>
            <p:cNvPr id="50244" name="Rectangle 89"/>
            <p:cNvSpPr/>
            <p:nvPr/>
          </p:nvSpPr>
          <p:spPr>
            <a:xfrm>
              <a:off x="3239" y="2832"/>
              <a:ext cx="603"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11</a:t>
              </a:r>
            </a:p>
          </p:txBody>
        </p:sp>
        <p:sp>
          <p:nvSpPr>
            <p:cNvPr id="50245" name="Rectangle 90"/>
            <p:cNvSpPr/>
            <p:nvPr/>
          </p:nvSpPr>
          <p:spPr>
            <a:xfrm>
              <a:off x="1633" y="2628"/>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3</a:t>
              </a:r>
            </a:p>
          </p:txBody>
        </p:sp>
        <p:sp>
          <p:nvSpPr>
            <p:cNvPr id="50246" name="Rectangle 91"/>
            <p:cNvSpPr/>
            <p:nvPr/>
          </p:nvSpPr>
          <p:spPr>
            <a:xfrm>
              <a:off x="2235" y="2628"/>
              <a:ext cx="603"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6</a:t>
              </a:r>
            </a:p>
          </p:txBody>
        </p:sp>
        <p:sp>
          <p:nvSpPr>
            <p:cNvPr id="50247" name="Rectangle 92"/>
            <p:cNvSpPr/>
            <p:nvPr/>
          </p:nvSpPr>
          <p:spPr>
            <a:xfrm>
              <a:off x="2838" y="2628"/>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9</a:t>
              </a:r>
            </a:p>
          </p:txBody>
        </p:sp>
        <p:sp>
          <p:nvSpPr>
            <p:cNvPr id="50248" name="Rectangle 93"/>
            <p:cNvSpPr/>
            <p:nvPr/>
          </p:nvSpPr>
          <p:spPr>
            <a:xfrm>
              <a:off x="3440" y="2628"/>
              <a:ext cx="602" cy="204"/>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CC0000"/>
                  </a:solidFill>
                  <a:latin typeface="Times New Roman" panose="02020603050405020304" pitchFamily="18" charset="0"/>
                </a:rPr>
                <a:t>12</a:t>
              </a:r>
            </a:p>
          </p:txBody>
        </p:sp>
        <p:sp>
          <p:nvSpPr>
            <p:cNvPr id="50249" name="Rectangle 94"/>
            <p:cNvSpPr/>
            <p:nvPr/>
          </p:nvSpPr>
          <p:spPr>
            <a:xfrm>
              <a:off x="2034" y="2423"/>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250" name="Rectangle 95"/>
            <p:cNvSpPr/>
            <p:nvPr/>
          </p:nvSpPr>
          <p:spPr>
            <a:xfrm>
              <a:off x="2637" y="2423"/>
              <a:ext cx="4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251" name="Rectangle 96"/>
            <p:cNvSpPr/>
            <p:nvPr/>
          </p:nvSpPr>
          <p:spPr>
            <a:xfrm>
              <a:off x="3239" y="2423"/>
              <a:ext cx="402" cy="205"/>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50252" name="Rectangle 97"/>
            <p:cNvSpPr/>
            <p:nvPr/>
          </p:nvSpPr>
          <p:spPr>
            <a:xfrm>
              <a:off x="1833"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a:t>
              </a:r>
            </a:p>
          </p:txBody>
        </p:sp>
        <p:sp>
          <p:nvSpPr>
            <p:cNvPr id="50253" name="Rectangle 98"/>
            <p:cNvSpPr/>
            <p:nvPr/>
          </p:nvSpPr>
          <p:spPr>
            <a:xfrm>
              <a:off x="2436"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4</a:t>
              </a:r>
            </a:p>
          </p:txBody>
        </p:sp>
        <p:sp>
          <p:nvSpPr>
            <p:cNvPr id="50254" name="Rectangle 99"/>
            <p:cNvSpPr/>
            <p:nvPr/>
          </p:nvSpPr>
          <p:spPr>
            <a:xfrm>
              <a:off x="3038"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7</a:t>
              </a:r>
            </a:p>
          </p:txBody>
        </p:sp>
        <p:sp>
          <p:nvSpPr>
            <p:cNvPr id="50255" name="Rectangle 100"/>
            <p:cNvSpPr/>
            <p:nvPr/>
          </p:nvSpPr>
          <p:spPr>
            <a:xfrm>
              <a:off x="3641"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10</a:t>
              </a:r>
            </a:p>
          </p:txBody>
        </p:sp>
        <p:sp>
          <p:nvSpPr>
            <p:cNvPr id="50256" name="Rectangle 101"/>
            <p:cNvSpPr/>
            <p:nvPr/>
          </p:nvSpPr>
          <p:spPr>
            <a:xfrm>
              <a:off x="2235"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3</a:t>
              </a:r>
            </a:p>
          </p:txBody>
        </p:sp>
        <p:sp>
          <p:nvSpPr>
            <p:cNvPr id="50257" name="Rectangle 102"/>
            <p:cNvSpPr/>
            <p:nvPr/>
          </p:nvSpPr>
          <p:spPr>
            <a:xfrm>
              <a:off x="2637"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5</a:t>
              </a:r>
            </a:p>
          </p:txBody>
        </p:sp>
        <p:sp>
          <p:nvSpPr>
            <p:cNvPr id="50258" name="Rectangle 103"/>
            <p:cNvSpPr/>
            <p:nvPr/>
          </p:nvSpPr>
          <p:spPr>
            <a:xfrm>
              <a:off x="3440"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9</a:t>
              </a:r>
            </a:p>
          </p:txBody>
        </p:sp>
        <p:sp>
          <p:nvSpPr>
            <p:cNvPr id="50259" name="Rectangle 104"/>
            <p:cNvSpPr/>
            <p:nvPr/>
          </p:nvSpPr>
          <p:spPr>
            <a:xfrm>
              <a:off x="3842" y="2423"/>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11</a:t>
              </a:r>
            </a:p>
          </p:txBody>
        </p:sp>
        <p:sp>
          <p:nvSpPr>
            <p:cNvPr id="50260" name="Rectangle 105"/>
            <p:cNvSpPr/>
            <p:nvPr/>
          </p:nvSpPr>
          <p:spPr>
            <a:xfrm>
              <a:off x="4042"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12</a:t>
              </a:r>
            </a:p>
          </p:txBody>
        </p:sp>
        <p:sp>
          <p:nvSpPr>
            <p:cNvPr id="50261" name="Rectangle 106"/>
            <p:cNvSpPr/>
            <p:nvPr/>
          </p:nvSpPr>
          <p:spPr>
            <a:xfrm>
              <a:off x="2034"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2</a:t>
              </a:r>
            </a:p>
          </p:txBody>
        </p:sp>
        <p:sp>
          <p:nvSpPr>
            <p:cNvPr id="50262" name="Rectangle 107"/>
            <p:cNvSpPr/>
            <p:nvPr/>
          </p:nvSpPr>
          <p:spPr>
            <a:xfrm>
              <a:off x="2838" y="2423"/>
              <a:ext cx="200"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6</a:t>
              </a:r>
            </a:p>
          </p:txBody>
        </p:sp>
        <p:sp>
          <p:nvSpPr>
            <p:cNvPr id="50263" name="Rectangle 108"/>
            <p:cNvSpPr/>
            <p:nvPr/>
          </p:nvSpPr>
          <p:spPr>
            <a:xfrm>
              <a:off x="3239" y="2423"/>
              <a:ext cx="201" cy="205"/>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latin typeface="Times New Roman" panose="02020603050405020304" pitchFamily="18" charset="0"/>
                </a:rPr>
                <a:t>8</a:t>
              </a:r>
            </a:p>
          </p:txBody>
        </p:sp>
        <p:sp>
          <p:nvSpPr>
            <p:cNvPr id="50264" name="Line 109"/>
            <p:cNvSpPr/>
            <p:nvPr/>
          </p:nvSpPr>
          <p:spPr>
            <a:xfrm flipV="1">
              <a:off x="4042" y="3598"/>
              <a:ext cx="0" cy="51"/>
            </a:xfrm>
            <a:prstGeom prst="line">
              <a:avLst/>
            </a:prstGeom>
            <a:ln w="9525" cap="flat" cmpd="sng">
              <a:solidFill>
                <a:schemeClr val="tx1"/>
              </a:solidFill>
              <a:prstDash val="solid"/>
              <a:headEnd type="none" w="med" len="med"/>
              <a:tailEnd type="none" w="med" len="med"/>
            </a:ln>
          </p:spPr>
        </p:sp>
        <p:sp>
          <p:nvSpPr>
            <p:cNvPr id="50265" name="Line 110"/>
            <p:cNvSpPr/>
            <p:nvPr/>
          </p:nvSpPr>
          <p:spPr>
            <a:xfrm flipV="1">
              <a:off x="4243" y="3598"/>
              <a:ext cx="0" cy="51"/>
            </a:xfrm>
            <a:prstGeom prst="line">
              <a:avLst/>
            </a:prstGeom>
            <a:ln w="9525" cap="flat" cmpd="sng">
              <a:solidFill>
                <a:schemeClr val="tx1"/>
              </a:solidFill>
              <a:prstDash val="solid"/>
              <a:headEnd type="none" w="med" len="med"/>
              <a:tailEnd type="none" w="med" len="med"/>
            </a:ln>
          </p:spPr>
        </p:sp>
      </p:grpSp>
      <p:sp>
        <p:nvSpPr>
          <p:cNvPr id="50183" name="Text Box 111"/>
          <p:cNvSpPr txBox="1"/>
          <p:nvPr/>
        </p:nvSpPr>
        <p:spPr>
          <a:xfrm>
            <a:off x="2360930" y="6199188"/>
            <a:ext cx="8610600" cy="521970"/>
          </a:xfrm>
          <a:prstGeom prst="rect">
            <a:avLst/>
          </a:prstGeom>
          <a:noFill/>
          <a:ln w="9525">
            <a:noFill/>
          </a:ln>
        </p:spPr>
        <p:txBody>
          <a:bodyPr>
            <a:spAutoFit/>
          </a:bodyPr>
          <a:lstStyle/>
          <a:p>
            <a:r>
              <a:rPr lang="en-US" altLang="zh-CN" sz="2800" b="1" dirty="0">
                <a:solidFill>
                  <a:srgbClr val="CC6600"/>
                </a:solidFill>
                <a:latin typeface="宋体" panose="02010600030101010101" pitchFamily="2" charset="-122"/>
              </a:rPr>
              <a:t>    </a:t>
            </a:r>
            <a:r>
              <a:rPr lang="zh-CN" altLang="en-US" sz="2800" b="1" dirty="0">
                <a:solidFill>
                  <a:srgbClr val="CC6600"/>
                </a:solidFill>
                <a:latin typeface="宋体" panose="02010600030101010101" pitchFamily="2" charset="-122"/>
              </a:rPr>
              <a:t>此方法运行效果与过程细化方法效果相同。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12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12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2510" y="2917190"/>
            <a:ext cx="7819390" cy="1325880"/>
          </a:xfrm>
        </p:spPr>
        <p:txBody>
          <a:bodyPr/>
          <a:lstStyle/>
          <a:p>
            <a:r>
              <a:rPr lang="en-US" dirty="0"/>
              <a:t>4.3  非线性流水线</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44</a:t>
            </a:fld>
            <a:endParaRPr lang="en-US" altLang="zh-CN" sz="1400" dirty="0"/>
          </a:p>
        </p:txBody>
      </p:sp>
      <p:sp>
        <p:nvSpPr>
          <p:cNvPr id="52228" name="Rectangle 2"/>
          <p:cNvSpPr>
            <a:spLocks noGrp="1"/>
          </p:cNvSpPr>
          <p:nvPr>
            <p:ph idx="4294967295"/>
          </p:nvPr>
        </p:nvSpPr>
        <p:spPr>
          <a:xfrm>
            <a:off x="243840" y="1403350"/>
            <a:ext cx="11844655" cy="4953000"/>
          </a:xfrm>
        </p:spPr>
        <p:txBody>
          <a:bodyPr vert="horz" wrap="square" lIns="91440" tIns="45720" rIns="91440" bIns="45720" anchor="t" anchorCtr="0">
            <a:noAutofit/>
          </a:bodyPr>
          <a:lstStyle/>
          <a:p>
            <a:pPr marL="0" indent="0" eaLnBrk="1" hangingPunct="1">
              <a:lnSpc>
                <a:spcPct val="90000"/>
              </a:lnSpc>
              <a:buNone/>
            </a:pPr>
            <a:r>
              <a:rPr lang="en-US" altLang="zh-CN" dirty="0">
                <a:latin typeface="宋体" panose="02010600030101010101" pitchFamily="2" charset="-122"/>
                <a:ea typeface="宋体" panose="02010600030101010101" pitchFamily="2" charset="-122"/>
                <a:sym typeface="+mn-ea"/>
              </a:rPr>
              <a:t> </a:t>
            </a:r>
            <a:r>
              <a:rPr lang="zh-CN" altLang="en-US" dirty="0">
                <a:solidFill>
                  <a:srgbClr val="CC3300"/>
                </a:solidFill>
                <a:latin typeface="Times New Roman" panose="02020603050405020304" pitchFamily="18" charset="0"/>
                <a:ea typeface="宋体" panose="02010600030101010101" pitchFamily="2" charset="-122"/>
                <a:sym typeface="+mn-ea"/>
              </a:rPr>
              <a:t>线性流水线：</a:t>
            </a:r>
            <a:r>
              <a:rPr lang="zh-CN" altLang="en-US" dirty="0">
                <a:latin typeface="Times New Roman" panose="02020603050405020304" pitchFamily="18" charset="0"/>
                <a:ea typeface="宋体" panose="02010600030101010101" pitchFamily="2" charset="-122"/>
                <a:sym typeface="+mn-ea"/>
              </a:rPr>
              <a:t>简单（每拍流入一条指令）；</a:t>
            </a:r>
            <a:endParaRPr b="1" dirty="0">
              <a:sym typeface="+mn-ea"/>
            </a:endParaRPr>
          </a:p>
        </p:txBody>
      </p:sp>
      <p:sp>
        <p:nvSpPr>
          <p:cNvPr id="4" name="标题 1"/>
          <p:cNvSpPr>
            <a:spLocks noGrp="1"/>
          </p:cNvSpPr>
          <p:nvPr/>
        </p:nvSpPr>
        <p:spPr>
          <a:xfrm>
            <a:off x="325300" y="537845"/>
            <a:ext cx="3269343" cy="511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  非线性流水线</a:t>
            </a:r>
          </a:p>
        </p:txBody>
      </p:sp>
      <p:pic>
        <p:nvPicPr>
          <p:cNvPr id="5124" name="Picture 3" descr="6"/>
          <p:cNvPicPr>
            <a:picLocks noChangeAspect="1"/>
          </p:cNvPicPr>
          <p:nvPr/>
        </p:nvPicPr>
        <p:blipFill>
          <a:blip r:embed="rId3"/>
          <a:srcRect b="7533"/>
          <a:stretch>
            <a:fillRect/>
          </a:stretch>
        </p:blipFill>
        <p:spPr>
          <a:xfrm>
            <a:off x="1807845" y="1818005"/>
            <a:ext cx="8575675" cy="460629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45</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4.3.1  预约表和等待时间分析</a:t>
            </a:r>
          </a:p>
        </p:txBody>
      </p:sp>
      <p:sp>
        <p:nvSpPr>
          <p:cNvPr id="7173" name="文本框 209924"/>
          <p:cNvSpPr txBox="1"/>
          <p:nvPr/>
        </p:nvSpPr>
        <p:spPr>
          <a:xfrm>
            <a:off x="389255" y="995045"/>
            <a:ext cx="10866755" cy="3538220"/>
          </a:xfrm>
          <a:prstGeom prst="rect">
            <a:avLst/>
          </a:prstGeom>
          <a:noFill/>
          <a:ln w="9525">
            <a:noFill/>
          </a:ln>
        </p:spPr>
        <p:txBody>
          <a:bodyPr wrap="square" anchor="t">
            <a:spAutoFit/>
          </a:bodyPr>
          <a:lstStyle/>
          <a:p>
            <a:r>
              <a:rPr lang="en-US" altLang="zh-CN" sz="2800" dirty="0">
                <a:latin typeface="宋体" panose="02010600030101010101" pitchFamily="2" charset="-122"/>
                <a:ea typeface="宋体" panose="02010600030101010101" pitchFamily="2" charset="-122"/>
              </a:rPr>
              <a:t> </a:t>
            </a:r>
            <a:r>
              <a:rPr lang="zh-CN" altLang="en-US" sz="2800" dirty="0">
                <a:solidFill>
                  <a:srgbClr val="CC3300"/>
                </a:solidFill>
                <a:latin typeface="Times New Roman" panose="02020603050405020304" pitchFamily="18" charset="0"/>
                <a:ea typeface="宋体" panose="02010600030101010101" pitchFamily="2" charset="-122"/>
              </a:rPr>
              <a:t>线性流水线：</a:t>
            </a:r>
            <a:r>
              <a:rPr lang="zh-CN" altLang="en-US" sz="2800" dirty="0">
                <a:latin typeface="Times New Roman" panose="02020603050405020304" pitchFamily="18" charset="0"/>
                <a:ea typeface="宋体" panose="02010600030101010101" pitchFamily="2" charset="-122"/>
              </a:rPr>
              <a:t>简单（每拍流入一条指令）；</a:t>
            </a:r>
          </a:p>
          <a:p>
            <a:r>
              <a:rPr lang="zh-CN" altLang="en-US" sz="2800" dirty="0">
                <a:latin typeface="Times New Roman" panose="02020603050405020304" pitchFamily="18" charset="0"/>
                <a:ea typeface="宋体" panose="02010600030101010101" pitchFamily="2" charset="-122"/>
              </a:rPr>
              <a:t>非线性流水线的表示与线性流水线有两个明显的不同： </a:t>
            </a:r>
          </a:p>
          <a:p>
            <a:r>
              <a:rPr lang="zh-CN" altLang="en-US" sz="2800" dirty="0">
                <a:latin typeface="Times New Roman" panose="02020603050405020304" pitchFamily="18" charset="0"/>
                <a:ea typeface="宋体" panose="02010600030101010101" pitchFamily="2" charset="-122"/>
              </a:rPr>
              <a:t>① 非线性流水线有反馈线和前馈线。</a:t>
            </a:r>
          </a:p>
          <a:p>
            <a:r>
              <a:rPr lang="zh-CN" altLang="en-US" sz="2800" dirty="0">
                <a:latin typeface="Times New Roman" panose="02020603050405020304" pitchFamily="18" charset="0"/>
                <a:ea typeface="宋体" panose="02010600030101010101" pitchFamily="2" charset="-122"/>
              </a:rPr>
              <a:t>② 其输出端可以不在最后一个功能段，而可能从中间任意一个功能段输出。</a:t>
            </a:r>
          </a:p>
          <a:p>
            <a:r>
              <a:rPr lang="zh-CN" altLang="en-US" sz="2800" dirty="0">
                <a:solidFill>
                  <a:srgbClr val="CC3300"/>
                </a:solidFill>
                <a:latin typeface="Times New Roman" panose="02020603050405020304" pitchFamily="18" charset="0"/>
                <a:ea typeface="宋体" panose="02010600030101010101" pitchFamily="2" charset="-122"/>
                <a:sym typeface="+mn-ea"/>
              </a:rPr>
              <a:t>非线性流水线：</a:t>
            </a:r>
            <a:r>
              <a:rPr lang="zh-CN" altLang="en-US" sz="2800" dirty="0">
                <a:latin typeface="Times New Roman" panose="02020603050405020304" pitchFamily="18" charset="0"/>
                <a:ea typeface="宋体" panose="02010600030101010101" pitchFamily="2" charset="-122"/>
                <a:sym typeface="+mn-ea"/>
              </a:rPr>
              <a:t>因功能段使用冲突，调度相对复杂。</a:t>
            </a:r>
          </a:p>
          <a:p>
            <a:r>
              <a:rPr lang="zh-CN" altLang="en-US" sz="2800" dirty="0">
                <a:latin typeface="宋体" panose="02010600030101010101" pitchFamily="2" charset="-122"/>
                <a:ea typeface="宋体" panose="02010600030101010101" pitchFamily="2" charset="-122"/>
                <a:sym typeface="+mn-ea"/>
              </a:rPr>
              <a:t>某流水线结构如下：</a:t>
            </a:r>
            <a:endParaRPr lang="zh-CN" altLang="en-US" sz="2800" dirty="0">
              <a:solidFill>
                <a:srgbClr val="FF0066"/>
              </a:solidFill>
              <a:latin typeface="宋体" panose="02010600030101010101" pitchFamily="2" charset="-122"/>
              <a:ea typeface="宋体" panose="02010600030101010101" pitchFamily="2" charset="-122"/>
            </a:endParaRPr>
          </a:p>
          <a:p>
            <a:endParaRPr lang="zh-CN" altLang="en-US" sz="2800" dirty="0">
              <a:latin typeface="Times New Roman" panose="02020603050405020304" pitchFamily="18" charset="0"/>
              <a:ea typeface="宋体" panose="02010600030101010101" pitchFamily="2" charset="-122"/>
            </a:endParaRPr>
          </a:p>
        </p:txBody>
      </p:sp>
      <p:pic>
        <p:nvPicPr>
          <p:cNvPr id="2" name="图片 -2147482577" descr="4t22"/>
          <p:cNvPicPr>
            <a:picLocks noChangeAspect="1"/>
          </p:cNvPicPr>
          <p:nvPr/>
        </p:nvPicPr>
        <p:blipFill>
          <a:blip r:embed="rId3"/>
          <a:stretch>
            <a:fillRect/>
          </a:stretch>
        </p:blipFill>
        <p:spPr>
          <a:xfrm>
            <a:off x="5882640" y="3639185"/>
            <a:ext cx="5958840" cy="3133090"/>
          </a:xfrm>
          <a:prstGeom prst="rect">
            <a:avLst/>
          </a:prstGeom>
          <a:noFill/>
          <a:ln w="9525">
            <a:noFill/>
          </a:ln>
        </p:spPr>
      </p:pic>
      <p:sp>
        <p:nvSpPr>
          <p:cNvPr id="3" name="文本框 2"/>
          <p:cNvSpPr txBox="1"/>
          <p:nvPr/>
        </p:nvSpPr>
        <p:spPr>
          <a:xfrm>
            <a:off x="455295" y="4137025"/>
            <a:ext cx="5055235" cy="2245360"/>
          </a:xfrm>
          <a:prstGeom prst="rect">
            <a:avLst/>
          </a:prstGeom>
          <a:noFill/>
        </p:spPr>
        <p:txBody>
          <a:bodyPr wrap="square" rtlCol="0" anchor="t">
            <a:spAutoFit/>
          </a:bodyPr>
          <a:lstStyle/>
          <a:p>
            <a:pPr algn="l">
              <a:spcBef>
                <a:spcPct val="0"/>
              </a:spcBef>
              <a:buClrTx/>
              <a:buSzTx/>
              <a:buFontTx/>
              <a:buNone/>
            </a:pPr>
            <a:r>
              <a:rPr lang="zh-CN" altLang="en-US" sz="2000" dirty="0">
                <a:latin typeface="Times New Roman" panose="02020603050405020304" pitchFamily="18" charset="0"/>
                <a:sym typeface="+mn-ea"/>
              </a:rPr>
              <a:t>与时空图区别？</a:t>
            </a:r>
            <a:endParaRPr lang="zh-CN" altLang="en-US" sz="2000" dirty="0">
              <a:solidFill>
                <a:schemeClr val="tx1"/>
              </a:solidFill>
              <a:latin typeface="Times New Roman" panose="02020603050405020304" pitchFamily="18" charset="0"/>
            </a:endParaRPr>
          </a:p>
          <a:p>
            <a:pPr algn="l">
              <a:spcBef>
                <a:spcPct val="0"/>
              </a:spcBef>
              <a:buClrTx/>
              <a:buSzTx/>
              <a:buFontTx/>
              <a:buNone/>
            </a:pPr>
            <a:r>
              <a:rPr lang="zh-CN" altLang="en-US" sz="2000" dirty="0">
                <a:latin typeface="Times New Roman" panose="02020603050405020304" pitchFamily="18" charset="0"/>
                <a:sym typeface="+mn-ea"/>
              </a:rPr>
              <a:t>动态流水线可以由一张以上的预约表来表示。</a:t>
            </a:r>
            <a:endParaRPr lang="zh-CN" altLang="en-US" sz="2000" dirty="0">
              <a:solidFill>
                <a:schemeClr val="tx1"/>
              </a:solidFill>
              <a:latin typeface="Times New Roman" panose="02020603050405020304" pitchFamily="18" charset="0"/>
            </a:endParaRPr>
          </a:p>
          <a:p>
            <a:pPr algn="l">
              <a:spcBef>
                <a:spcPct val="0"/>
              </a:spcBef>
              <a:buClrTx/>
              <a:buSzTx/>
              <a:buFontTx/>
              <a:buNone/>
            </a:pPr>
            <a:r>
              <a:rPr lang="zh-CN" altLang="en-US" sz="2000" dirty="0">
                <a:latin typeface="Times New Roman" panose="02020603050405020304" pitchFamily="18" charset="0"/>
                <a:sym typeface="+mn-ea"/>
              </a:rPr>
              <a:t>每张预约表表示的是某一功能求值的数据通过流水线的时空流</a:t>
            </a:r>
            <a:endParaRPr lang="zh-CN" altLang="en-US" sz="2000" dirty="0">
              <a:solidFill>
                <a:schemeClr val="tx1"/>
              </a:solidFill>
              <a:latin typeface="Times New Roman" panose="02020603050405020304" pitchFamily="18" charset="0"/>
            </a:endParaRPr>
          </a:p>
          <a:p>
            <a:pPr algn="l">
              <a:spcBef>
                <a:spcPct val="0"/>
              </a:spcBef>
              <a:buClrTx/>
              <a:buSzTx/>
              <a:buFontTx/>
              <a:buNone/>
            </a:pPr>
            <a:r>
              <a:rPr lang="zh-CN" altLang="en-US" sz="2000" dirty="0">
                <a:latin typeface="Times New Roman" panose="02020603050405020304" pitchFamily="18" charset="0"/>
                <a:sym typeface="+mn-ea"/>
              </a:rPr>
              <a:t>预约表一行可以有多个符号</a:t>
            </a:r>
            <a:r>
              <a:rPr lang="en-US" altLang="zh-CN" sz="2000" dirty="0">
                <a:latin typeface="Times New Roman" panose="02020603050405020304" pitchFamily="18" charset="0"/>
                <a:sym typeface="+mn-ea"/>
              </a:rPr>
              <a:t>,</a:t>
            </a:r>
            <a:r>
              <a:rPr lang="zh-CN" altLang="en-US" sz="2000" dirty="0">
                <a:latin typeface="Times New Roman" panose="02020603050405020304" pitchFamily="18" charset="0"/>
                <a:sym typeface="+mn-ea"/>
              </a:rPr>
              <a:t>含义是在不同周期重复使用同一段；一列中多个符号是指在一个特定的时钟周期内并行使用多个周期。</a:t>
            </a:r>
            <a:endParaRPr lang="zh-CN" altLang="en-US" sz="2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46</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4.3.1  预约表和等待时间分析</a:t>
            </a:r>
          </a:p>
        </p:txBody>
      </p:sp>
      <p:sp>
        <p:nvSpPr>
          <p:cNvPr id="7173" name="文本框 209924"/>
          <p:cNvSpPr txBox="1"/>
          <p:nvPr/>
        </p:nvSpPr>
        <p:spPr>
          <a:xfrm>
            <a:off x="462280" y="1148080"/>
            <a:ext cx="10866755" cy="953135"/>
          </a:xfrm>
          <a:prstGeom prst="rect">
            <a:avLst/>
          </a:prstGeom>
          <a:noFill/>
          <a:ln w="9525">
            <a:noFill/>
          </a:ln>
        </p:spPr>
        <p:txBody>
          <a:bodyPr wrap="square" anchor="t">
            <a:spAutoFit/>
          </a:bodyPr>
          <a:lstStyle/>
          <a:p>
            <a:r>
              <a:rPr lang="zh-CN" altLang="en-US" sz="2800" dirty="0">
                <a:solidFill>
                  <a:srgbClr val="CC3300"/>
                </a:solidFill>
                <a:latin typeface="Times New Roman" panose="02020603050405020304" pitchFamily="18" charset="0"/>
                <a:ea typeface="宋体" panose="02010600030101010101" pitchFamily="2" charset="-122"/>
                <a:sym typeface="+mn-ea"/>
              </a:rPr>
              <a:t>例：如图非线性流水线：</a:t>
            </a:r>
            <a:endParaRPr lang="zh-CN" altLang="en-US" sz="2800">
              <a:solidFill>
                <a:srgbClr val="FF0066"/>
              </a:solidFill>
              <a:latin typeface="宋体" panose="02010600030101010101" pitchFamily="2" charset="-122"/>
              <a:ea typeface="宋体" panose="02010600030101010101" pitchFamily="2" charset="-122"/>
            </a:endParaRPr>
          </a:p>
          <a:p>
            <a:endParaRPr lang="zh-CN" altLang="en-US" sz="2800">
              <a:solidFill>
                <a:schemeClr val="tx1"/>
              </a:solidFill>
              <a:latin typeface="Times New Roman" panose="02020603050405020304" pitchFamily="18" charset="0"/>
              <a:ea typeface="宋体" panose="02010600030101010101" pitchFamily="2" charset="-122"/>
            </a:endParaRPr>
          </a:p>
        </p:txBody>
      </p:sp>
      <p:sp>
        <p:nvSpPr>
          <p:cNvPr id="7176" name="直接连接符 209958"/>
          <p:cNvSpPr/>
          <p:nvPr/>
        </p:nvSpPr>
        <p:spPr>
          <a:xfrm>
            <a:off x="5591175" y="1619250"/>
            <a:ext cx="228600" cy="0"/>
          </a:xfrm>
          <a:prstGeom prst="line">
            <a:avLst/>
          </a:prstGeom>
          <a:ln w="9525">
            <a:noFill/>
          </a:ln>
        </p:spPr>
      </p:sp>
      <p:sp>
        <p:nvSpPr>
          <p:cNvPr id="7177" name="直接连接符 209959"/>
          <p:cNvSpPr/>
          <p:nvPr/>
        </p:nvSpPr>
        <p:spPr>
          <a:xfrm>
            <a:off x="5718175" y="1746250"/>
            <a:ext cx="228600" cy="0"/>
          </a:xfrm>
          <a:prstGeom prst="line">
            <a:avLst/>
          </a:prstGeom>
          <a:ln w="9525">
            <a:noFill/>
          </a:ln>
        </p:spPr>
      </p:sp>
      <p:grpSp>
        <p:nvGrpSpPr>
          <p:cNvPr id="7178" name="组合 209969"/>
          <p:cNvGrpSpPr/>
          <p:nvPr/>
        </p:nvGrpSpPr>
        <p:grpSpPr>
          <a:xfrm>
            <a:off x="4032250" y="1073150"/>
            <a:ext cx="7883525" cy="1766888"/>
            <a:chOff x="410" y="1528"/>
            <a:chExt cx="4966" cy="1113"/>
          </a:xfrm>
        </p:grpSpPr>
        <p:sp>
          <p:nvSpPr>
            <p:cNvPr id="7179" name="文本框 209970"/>
            <p:cNvSpPr txBox="1"/>
            <p:nvPr/>
          </p:nvSpPr>
          <p:spPr>
            <a:xfrm>
              <a:off x="986" y="1960"/>
              <a:ext cx="432" cy="232"/>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en-US" altLang="zh-CN">
                  <a:solidFill>
                    <a:schemeClr val="tx1"/>
                  </a:solidFill>
                  <a:latin typeface="Times New Roman" panose="02020603050405020304" pitchFamily="18" charset="0"/>
                  <a:ea typeface="宋体" panose="02010600030101010101" pitchFamily="2" charset="-122"/>
                </a:rPr>
                <a:t>S1</a:t>
              </a:r>
            </a:p>
          </p:txBody>
        </p:sp>
        <p:sp>
          <p:nvSpPr>
            <p:cNvPr id="7180" name="文本框 209971"/>
            <p:cNvSpPr txBox="1"/>
            <p:nvPr/>
          </p:nvSpPr>
          <p:spPr>
            <a:xfrm>
              <a:off x="1850" y="1960"/>
              <a:ext cx="432" cy="232"/>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en-US" altLang="zh-CN">
                  <a:solidFill>
                    <a:schemeClr val="tx1"/>
                  </a:solidFill>
                  <a:latin typeface="Times New Roman" panose="02020603050405020304" pitchFamily="18" charset="0"/>
                  <a:ea typeface="宋体" panose="02010600030101010101" pitchFamily="2" charset="-122"/>
                </a:rPr>
                <a:t>S2</a:t>
              </a:r>
            </a:p>
          </p:txBody>
        </p:sp>
        <p:sp>
          <p:nvSpPr>
            <p:cNvPr id="7181" name="文本框 209972"/>
            <p:cNvSpPr txBox="1"/>
            <p:nvPr/>
          </p:nvSpPr>
          <p:spPr>
            <a:xfrm>
              <a:off x="2762" y="1960"/>
              <a:ext cx="432" cy="232"/>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en-US" altLang="zh-CN">
                  <a:solidFill>
                    <a:schemeClr val="tx1"/>
                  </a:solidFill>
                  <a:latin typeface="Times New Roman" panose="02020603050405020304" pitchFamily="18" charset="0"/>
                  <a:ea typeface="宋体" panose="02010600030101010101" pitchFamily="2" charset="-122"/>
                </a:rPr>
                <a:t>S3</a:t>
              </a:r>
            </a:p>
          </p:txBody>
        </p:sp>
        <p:sp>
          <p:nvSpPr>
            <p:cNvPr id="7182" name="文本框 209973"/>
            <p:cNvSpPr txBox="1"/>
            <p:nvPr/>
          </p:nvSpPr>
          <p:spPr>
            <a:xfrm>
              <a:off x="3674" y="1960"/>
              <a:ext cx="432" cy="232"/>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en-US" altLang="zh-CN">
                  <a:solidFill>
                    <a:schemeClr val="tx1"/>
                  </a:solidFill>
                  <a:latin typeface="Times New Roman" panose="02020603050405020304" pitchFamily="18" charset="0"/>
                  <a:ea typeface="宋体" panose="02010600030101010101" pitchFamily="2" charset="-122"/>
                </a:rPr>
                <a:t>S4</a:t>
              </a:r>
            </a:p>
          </p:txBody>
        </p:sp>
        <p:sp>
          <p:nvSpPr>
            <p:cNvPr id="7183" name="文本框 209974"/>
            <p:cNvSpPr txBox="1"/>
            <p:nvPr/>
          </p:nvSpPr>
          <p:spPr>
            <a:xfrm>
              <a:off x="4538" y="1960"/>
              <a:ext cx="432" cy="232"/>
            </a:xfrm>
            <a:prstGeom prst="rect">
              <a:avLst/>
            </a:prstGeom>
            <a:noFill/>
            <a:ln w="9525" cap="flat" cmpd="sng">
              <a:solidFill>
                <a:schemeClr val="tx1"/>
              </a:solidFill>
              <a:prstDash val="solid"/>
              <a:miter/>
              <a:headEnd type="none" w="med" len="med"/>
              <a:tailEnd type="none" w="med" len="med"/>
            </a:ln>
          </p:spPr>
          <p:txBody>
            <a:bodyPr anchor="t">
              <a:spAutoFit/>
            </a:bodyPr>
            <a:lstStyle/>
            <a:p>
              <a:pPr algn="ctr"/>
              <a:r>
                <a:rPr lang="en-US" altLang="zh-CN">
                  <a:solidFill>
                    <a:schemeClr val="tx1"/>
                  </a:solidFill>
                  <a:latin typeface="Times New Roman" panose="02020603050405020304" pitchFamily="18" charset="0"/>
                  <a:ea typeface="宋体" panose="02010600030101010101" pitchFamily="2" charset="-122"/>
                </a:rPr>
                <a:t>S5</a:t>
              </a:r>
            </a:p>
          </p:txBody>
        </p:sp>
        <p:sp>
          <p:nvSpPr>
            <p:cNvPr id="7184" name="直接连接符 209975"/>
            <p:cNvSpPr/>
            <p:nvPr/>
          </p:nvSpPr>
          <p:spPr>
            <a:xfrm>
              <a:off x="650" y="2104"/>
              <a:ext cx="336" cy="0"/>
            </a:xfrm>
            <a:prstGeom prst="line">
              <a:avLst/>
            </a:prstGeom>
            <a:ln w="9525" cap="flat" cmpd="sng">
              <a:solidFill>
                <a:schemeClr val="tx1"/>
              </a:solidFill>
              <a:prstDash val="solid"/>
              <a:round/>
              <a:headEnd type="none" w="med" len="med"/>
              <a:tailEnd type="triangle" w="med" len="med"/>
            </a:ln>
          </p:spPr>
        </p:sp>
        <p:sp>
          <p:nvSpPr>
            <p:cNvPr id="7185" name="文本框 209976"/>
            <p:cNvSpPr txBox="1"/>
            <p:nvPr/>
          </p:nvSpPr>
          <p:spPr>
            <a:xfrm>
              <a:off x="410" y="1960"/>
              <a:ext cx="275" cy="251"/>
            </a:xfrm>
            <a:prstGeom prst="rect">
              <a:avLst/>
            </a:prstGeom>
            <a:noFill/>
            <a:ln w="9525">
              <a:noFill/>
            </a:ln>
          </p:spPr>
          <p:txBody>
            <a:bodyPr wrap="none" anchor="t">
              <a:spAutoFit/>
            </a:bodyPr>
            <a:lstStyle/>
            <a:p>
              <a:r>
                <a:rPr lang="zh-CN" altLang="en-US" sz="2000" dirty="0">
                  <a:solidFill>
                    <a:schemeClr val="tx1"/>
                  </a:solidFill>
                  <a:latin typeface="Times New Roman" panose="02020603050405020304" pitchFamily="18" charset="0"/>
                  <a:ea typeface="宋体" panose="02010600030101010101" pitchFamily="2" charset="-122"/>
                </a:rPr>
                <a:t>入</a:t>
              </a:r>
            </a:p>
          </p:txBody>
        </p:sp>
        <p:sp>
          <p:nvSpPr>
            <p:cNvPr id="7186" name="直接连接符 209977"/>
            <p:cNvSpPr/>
            <p:nvPr/>
          </p:nvSpPr>
          <p:spPr>
            <a:xfrm>
              <a:off x="1418" y="2104"/>
              <a:ext cx="432" cy="0"/>
            </a:xfrm>
            <a:prstGeom prst="line">
              <a:avLst/>
            </a:prstGeom>
            <a:ln w="9525" cap="flat" cmpd="sng">
              <a:solidFill>
                <a:schemeClr val="tx1"/>
              </a:solidFill>
              <a:prstDash val="solid"/>
              <a:round/>
              <a:headEnd type="none" w="med" len="med"/>
              <a:tailEnd type="triangle" w="med" len="med"/>
            </a:ln>
          </p:spPr>
        </p:sp>
        <p:sp>
          <p:nvSpPr>
            <p:cNvPr id="7187" name="直接连接符 209978"/>
            <p:cNvSpPr/>
            <p:nvPr/>
          </p:nvSpPr>
          <p:spPr>
            <a:xfrm>
              <a:off x="2282" y="2104"/>
              <a:ext cx="480" cy="0"/>
            </a:xfrm>
            <a:prstGeom prst="line">
              <a:avLst/>
            </a:prstGeom>
            <a:ln w="9525" cap="flat" cmpd="sng">
              <a:solidFill>
                <a:schemeClr val="tx1"/>
              </a:solidFill>
              <a:prstDash val="solid"/>
              <a:round/>
              <a:headEnd type="none" w="med" len="med"/>
              <a:tailEnd type="triangle" w="med" len="med"/>
            </a:ln>
          </p:spPr>
        </p:sp>
        <p:sp>
          <p:nvSpPr>
            <p:cNvPr id="7188" name="直接连接符 209979"/>
            <p:cNvSpPr/>
            <p:nvPr/>
          </p:nvSpPr>
          <p:spPr>
            <a:xfrm>
              <a:off x="3194" y="2104"/>
              <a:ext cx="480" cy="0"/>
            </a:xfrm>
            <a:prstGeom prst="line">
              <a:avLst/>
            </a:prstGeom>
            <a:ln w="9525" cap="flat" cmpd="sng">
              <a:solidFill>
                <a:schemeClr val="tx1"/>
              </a:solidFill>
              <a:prstDash val="solid"/>
              <a:round/>
              <a:headEnd type="none" w="med" len="med"/>
              <a:tailEnd type="triangle" w="med" len="med"/>
            </a:ln>
          </p:spPr>
        </p:sp>
        <p:sp>
          <p:nvSpPr>
            <p:cNvPr id="7189" name="直接连接符 209980"/>
            <p:cNvSpPr/>
            <p:nvPr/>
          </p:nvSpPr>
          <p:spPr>
            <a:xfrm>
              <a:off x="4106" y="2104"/>
              <a:ext cx="432" cy="0"/>
            </a:xfrm>
            <a:prstGeom prst="line">
              <a:avLst/>
            </a:prstGeom>
            <a:ln w="9525" cap="flat" cmpd="sng">
              <a:solidFill>
                <a:schemeClr val="tx1"/>
              </a:solidFill>
              <a:prstDash val="solid"/>
              <a:round/>
              <a:headEnd type="none" w="med" len="med"/>
              <a:tailEnd type="triangle" w="med" len="med"/>
            </a:ln>
          </p:spPr>
        </p:sp>
        <p:sp>
          <p:nvSpPr>
            <p:cNvPr id="7190" name="任意多边形 209981"/>
            <p:cNvSpPr/>
            <p:nvPr/>
          </p:nvSpPr>
          <p:spPr>
            <a:xfrm>
              <a:off x="1728" y="2104"/>
              <a:ext cx="698" cy="373"/>
            </a:xfrm>
            <a:custGeom>
              <a:avLst/>
              <a:gdLst/>
              <a:ahLst/>
              <a:cxnLst/>
              <a:rect l="0" t="0" r="0" b="0"/>
              <a:pathLst>
                <a:path w="698" h="373">
                  <a:moveTo>
                    <a:pt x="698" y="0"/>
                  </a:moveTo>
                  <a:lnTo>
                    <a:pt x="694" y="373"/>
                  </a:lnTo>
                  <a:lnTo>
                    <a:pt x="0" y="373"/>
                  </a:lnTo>
                  <a:lnTo>
                    <a:pt x="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191" name="文本框 209982"/>
            <p:cNvSpPr txBox="1"/>
            <p:nvPr/>
          </p:nvSpPr>
          <p:spPr>
            <a:xfrm>
              <a:off x="1514" y="1854"/>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①</a:t>
              </a:r>
            </a:p>
          </p:txBody>
        </p:sp>
        <p:sp>
          <p:nvSpPr>
            <p:cNvPr id="7192" name="文本框 209983"/>
            <p:cNvSpPr txBox="1"/>
            <p:nvPr/>
          </p:nvSpPr>
          <p:spPr>
            <a:xfrm>
              <a:off x="1888" y="2246"/>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②</a:t>
              </a:r>
            </a:p>
          </p:txBody>
        </p:sp>
        <p:sp>
          <p:nvSpPr>
            <p:cNvPr id="7193" name="文本框 209984"/>
            <p:cNvSpPr txBox="1"/>
            <p:nvPr/>
          </p:nvSpPr>
          <p:spPr>
            <a:xfrm>
              <a:off x="2378" y="1864"/>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③</a:t>
              </a:r>
            </a:p>
          </p:txBody>
        </p:sp>
        <p:sp>
          <p:nvSpPr>
            <p:cNvPr id="7194" name="文本框 209985"/>
            <p:cNvSpPr txBox="1"/>
            <p:nvPr/>
          </p:nvSpPr>
          <p:spPr>
            <a:xfrm>
              <a:off x="3280" y="1862"/>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④</a:t>
              </a:r>
            </a:p>
          </p:txBody>
        </p:sp>
        <p:sp>
          <p:nvSpPr>
            <p:cNvPr id="7195" name="文本框 209986"/>
            <p:cNvSpPr txBox="1"/>
            <p:nvPr/>
          </p:nvSpPr>
          <p:spPr>
            <a:xfrm>
              <a:off x="4144" y="1864"/>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⑥</a:t>
              </a:r>
            </a:p>
          </p:txBody>
        </p:sp>
        <p:sp>
          <p:nvSpPr>
            <p:cNvPr id="7196" name="任意多边形 209987"/>
            <p:cNvSpPr/>
            <p:nvPr/>
          </p:nvSpPr>
          <p:spPr>
            <a:xfrm>
              <a:off x="3456" y="2104"/>
              <a:ext cx="798" cy="358"/>
            </a:xfrm>
            <a:custGeom>
              <a:avLst/>
              <a:gdLst/>
              <a:ahLst/>
              <a:cxnLst/>
              <a:rect l="0" t="0" r="0" b="0"/>
              <a:pathLst>
                <a:path w="798" h="358">
                  <a:moveTo>
                    <a:pt x="794" y="0"/>
                  </a:moveTo>
                  <a:lnTo>
                    <a:pt x="798" y="358"/>
                  </a:lnTo>
                  <a:lnTo>
                    <a:pt x="0" y="358"/>
                  </a:lnTo>
                  <a:lnTo>
                    <a:pt x="0" y="33"/>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197" name="文本框 209988"/>
            <p:cNvSpPr txBox="1"/>
            <p:nvPr/>
          </p:nvSpPr>
          <p:spPr>
            <a:xfrm>
              <a:off x="3712" y="2246"/>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⑤</a:t>
              </a:r>
            </a:p>
          </p:txBody>
        </p:sp>
        <p:sp>
          <p:nvSpPr>
            <p:cNvPr id="7198" name="任意多边形 209989"/>
            <p:cNvSpPr/>
            <p:nvPr/>
          </p:nvSpPr>
          <p:spPr>
            <a:xfrm>
              <a:off x="812" y="2104"/>
              <a:ext cx="4564" cy="521"/>
            </a:xfrm>
            <a:custGeom>
              <a:avLst/>
              <a:gdLst/>
              <a:ahLst/>
              <a:cxnLst/>
              <a:rect l="0" t="0" r="0" b="0"/>
              <a:pathLst>
                <a:path w="4564" h="521">
                  <a:moveTo>
                    <a:pt x="4158" y="0"/>
                  </a:moveTo>
                  <a:lnTo>
                    <a:pt x="4564" y="4"/>
                  </a:lnTo>
                  <a:lnTo>
                    <a:pt x="4564" y="521"/>
                  </a:lnTo>
                  <a:lnTo>
                    <a:pt x="0" y="521"/>
                  </a:lnTo>
                  <a:lnTo>
                    <a:pt x="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199" name="任意多边形 209990"/>
            <p:cNvSpPr/>
            <p:nvPr/>
          </p:nvSpPr>
          <p:spPr>
            <a:xfrm>
              <a:off x="4357" y="2104"/>
              <a:ext cx="757" cy="358"/>
            </a:xfrm>
            <a:custGeom>
              <a:avLst/>
              <a:gdLst/>
              <a:ahLst/>
              <a:cxnLst/>
              <a:rect l="0" t="0" r="0" b="0"/>
              <a:pathLst>
                <a:path w="757" h="358">
                  <a:moveTo>
                    <a:pt x="757" y="0"/>
                  </a:moveTo>
                  <a:lnTo>
                    <a:pt x="753" y="358"/>
                  </a:lnTo>
                  <a:lnTo>
                    <a:pt x="0" y="358"/>
                  </a:lnTo>
                  <a:lnTo>
                    <a:pt x="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200" name="任意多边形 209991"/>
            <p:cNvSpPr/>
            <p:nvPr/>
          </p:nvSpPr>
          <p:spPr>
            <a:xfrm>
              <a:off x="1728" y="1812"/>
              <a:ext cx="3386" cy="296"/>
            </a:xfrm>
            <a:custGeom>
              <a:avLst/>
              <a:gdLst/>
              <a:ahLst/>
              <a:cxnLst/>
              <a:rect l="0" t="0" r="0" b="0"/>
              <a:pathLst>
                <a:path w="3386" h="296">
                  <a:moveTo>
                    <a:pt x="3386" y="292"/>
                  </a:moveTo>
                  <a:lnTo>
                    <a:pt x="3382" y="0"/>
                  </a:lnTo>
                  <a:lnTo>
                    <a:pt x="0" y="0"/>
                  </a:lnTo>
                  <a:lnTo>
                    <a:pt x="0" y="296"/>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7201" name="文本框 209992"/>
            <p:cNvSpPr txBox="1"/>
            <p:nvPr/>
          </p:nvSpPr>
          <p:spPr>
            <a:xfrm>
              <a:off x="4624" y="2238"/>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⑦</a:t>
              </a:r>
            </a:p>
          </p:txBody>
        </p:sp>
        <p:sp>
          <p:nvSpPr>
            <p:cNvPr id="7202" name="文本框 209993"/>
            <p:cNvSpPr txBox="1"/>
            <p:nvPr/>
          </p:nvSpPr>
          <p:spPr>
            <a:xfrm>
              <a:off x="2940" y="2390"/>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⑧</a:t>
              </a:r>
            </a:p>
          </p:txBody>
        </p:sp>
        <p:sp>
          <p:nvSpPr>
            <p:cNvPr id="7203" name="文本框 209994"/>
            <p:cNvSpPr txBox="1"/>
            <p:nvPr/>
          </p:nvSpPr>
          <p:spPr>
            <a:xfrm>
              <a:off x="2762" y="1576"/>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⑦</a:t>
              </a:r>
            </a:p>
          </p:txBody>
        </p:sp>
        <p:sp>
          <p:nvSpPr>
            <p:cNvPr id="7204" name="直接连接符 209995"/>
            <p:cNvSpPr/>
            <p:nvPr/>
          </p:nvSpPr>
          <p:spPr>
            <a:xfrm flipV="1">
              <a:off x="1514" y="1768"/>
              <a:ext cx="0" cy="336"/>
            </a:xfrm>
            <a:prstGeom prst="line">
              <a:avLst/>
            </a:prstGeom>
            <a:ln w="9525" cap="flat" cmpd="sng">
              <a:solidFill>
                <a:schemeClr val="tx1"/>
              </a:solidFill>
              <a:prstDash val="solid"/>
              <a:round/>
              <a:headEnd type="none" w="med" len="med"/>
              <a:tailEnd type="triangle" w="med" len="med"/>
            </a:ln>
          </p:spPr>
        </p:sp>
        <p:sp>
          <p:nvSpPr>
            <p:cNvPr id="7205" name="文本框 209996"/>
            <p:cNvSpPr txBox="1"/>
            <p:nvPr/>
          </p:nvSpPr>
          <p:spPr>
            <a:xfrm>
              <a:off x="1296" y="1528"/>
              <a:ext cx="480" cy="251"/>
            </a:xfrm>
            <a:prstGeom prst="rect">
              <a:avLst/>
            </a:prstGeom>
            <a:noFill/>
            <a:ln w="9525">
              <a:noFill/>
            </a:ln>
          </p:spPr>
          <p:txBody>
            <a:bodyPr anchor="t">
              <a:spAutoFit/>
            </a:bodyPr>
            <a:lstStyle/>
            <a:p>
              <a:r>
                <a:rPr lang="en-US" altLang="zh-CN" sz="2000" dirty="0">
                  <a:solidFill>
                    <a:schemeClr val="tx1"/>
                  </a:solidFill>
                  <a:latin typeface="Times New Roman" panose="02020603050405020304" pitchFamily="18" charset="0"/>
                  <a:ea typeface="宋体" panose="02010600030101010101" pitchFamily="2" charset="-122"/>
                </a:rPr>
                <a:t>⑨</a:t>
              </a:r>
              <a:r>
                <a:rPr lang="zh-CN" altLang="en-US" sz="2000" dirty="0">
                  <a:solidFill>
                    <a:schemeClr val="tx1"/>
                  </a:solidFill>
                  <a:latin typeface="Times New Roman" panose="02020603050405020304" pitchFamily="18" charset="0"/>
                  <a:ea typeface="宋体" panose="02010600030101010101" pitchFamily="2" charset="-122"/>
                </a:rPr>
                <a:t>出</a:t>
              </a:r>
              <a:endParaRPr lang="zh-CN" altLang="en-US" sz="2000">
                <a:solidFill>
                  <a:schemeClr val="tx1"/>
                </a:solidFill>
                <a:latin typeface="Times New Roman" panose="02020603050405020304" pitchFamily="18" charset="0"/>
                <a:ea typeface="宋体" panose="02010600030101010101" pitchFamily="2" charset="-122"/>
              </a:endParaRPr>
            </a:p>
          </p:txBody>
        </p:sp>
        <p:sp>
          <p:nvSpPr>
            <p:cNvPr id="7206" name="直接连接符 209997"/>
            <p:cNvSpPr/>
            <p:nvPr/>
          </p:nvSpPr>
          <p:spPr>
            <a:xfrm>
              <a:off x="2544" y="2112"/>
              <a:ext cx="0" cy="528"/>
            </a:xfrm>
            <a:prstGeom prst="line">
              <a:avLst/>
            </a:prstGeom>
            <a:ln w="9525" cap="flat" cmpd="sng">
              <a:solidFill>
                <a:schemeClr val="tx1"/>
              </a:solidFill>
              <a:prstDash val="solid"/>
              <a:round/>
              <a:headEnd type="none" w="med" len="med"/>
              <a:tailEnd type="triangle" w="med" len="med"/>
            </a:ln>
          </p:spPr>
        </p:sp>
        <p:sp>
          <p:nvSpPr>
            <p:cNvPr id="7207" name="文本框 209998"/>
            <p:cNvSpPr txBox="1"/>
            <p:nvPr/>
          </p:nvSpPr>
          <p:spPr>
            <a:xfrm>
              <a:off x="2544" y="2304"/>
              <a:ext cx="27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⑧</a:t>
              </a:r>
            </a:p>
          </p:txBody>
        </p:sp>
      </p:grpSp>
      <p:sp>
        <p:nvSpPr>
          <p:cNvPr id="9221" name="文本占位符 212994" descr="Rectangle: Click to edit Master text styles&#10;Second level&#10;Third level&#10;Fourth level&#10;Fifth level"/>
          <p:cNvSpPr>
            <a:spLocks noGrp="1"/>
          </p:cNvSpPr>
          <p:nvPr>
            <p:ph idx="1"/>
          </p:nvPr>
        </p:nvSpPr>
        <p:spPr>
          <a:xfrm>
            <a:off x="430530" y="1758950"/>
            <a:ext cx="3385185" cy="4114800"/>
          </a:xfrm>
        </p:spPr>
        <p:txBody>
          <a:bodyPr anchor="t">
            <a:normAutofit fontScale="32500" lnSpcReduction="10000"/>
          </a:bodyPr>
          <a:lstStyle/>
          <a:p>
            <a:pPr algn="l">
              <a:spcBef>
                <a:spcPct val="0"/>
              </a:spcBef>
              <a:buClrTx/>
              <a:buSzTx/>
              <a:buFontTx/>
              <a:buNone/>
            </a:pPr>
            <a:r>
              <a:rPr lang="zh-CN" altLang="en-US" sz="9335" b="1" dirty="0">
                <a:solidFill>
                  <a:srgbClr val="CC3300"/>
                </a:solidFill>
                <a:latin typeface="宋体" panose="02010600030101010101" pitchFamily="2" charset="-122"/>
                <a:sym typeface="+mn-ea"/>
              </a:rPr>
              <a:t>（</a:t>
            </a:r>
            <a:r>
              <a:rPr lang="en-US" altLang="zh-CN" sz="9335" b="1" dirty="0">
                <a:solidFill>
                  <a:srgbClr val="CC3300"/>
                </a:solidFill>
                <a:latin typeface="宋体" panose="02010600030101010101" pitchFamily="2" charset="-122"/>
                <a:sym typeface="+mn-ea"/>
              </a:rPr>
              <a:t>1</a:t>
            </a:r>
            <a:r>
              <a:rPr lang="zh-CN" altLang="en-US" sz="9335" b="1" dirty="0">
                <a:solidFill>
                  <a:srgbClr val="CC3300"/>
                </a:solidFill>
                <a:latin typeface="宋体" panose="02010600030101010101" pitchFamily="2" charset="-122"/>
                <a:sym typeface="+mn-ea"/>
              </a:rPr>
              <a:t>）形成预约表</a:t>
            </a:r>
            <a:endParaRPr lang="zh-CN" altLang="en-US" sz="9335" b="1" dirty="0">
              <a:solidFill>
                <a:srgbClr val="CC3300"/>
              </a:solidFill>
              <a:latin typeface="宋体" panose="02010600030101010101" pitchFamily="2" charset="-122"/>
            </a:endParaRPr>
          </a:p>
          <a:p>
            <a:pPr algn="l">
              <a:spcBef>
                <a:spcPct val="0"/>
              </a:spcBef>
              <a:buClrTx/>
              <a:buSzTx/>
              <a:buFontTx/>
              <a:buNone/>
            </a:pPr>
            <a:endParaRPr lang="zh-CN" altLang="en-US" sz="9335" dirty="0">
              <a:solidFill>
                <a:schemeClr val="tx1"/>
              </a:solidFill>
              <a:latin typeface="Times New Roman" panose="02020603050405020304" pitchFamily="18" charset="0"/>
            </a:endParaRPr>
          </a:p>
          <a:p>
            <a:pPr algn="l" fontAlgn="auto">
              <a:lnSpc>
                <a:spcPct val="170000"/>
              </a:lnSpc>
              <a:spcBef>
                <a:spcPct val="0"/>
              </a:spcBef>
              <a:buClrTx/>
              <a:buSzTx/>
              <a:buFontTx/>
              <a:buNone/>
            </a:pPr>
            <a:r>
              <a:rPr lang="zh-CN" altLang="en-US" sz="9335" dirty="0">
                <a:solidFill>
                  <a:schemeClr val="tx1"/>
                </a:solidFill>
                <a:latin typeface="Times New Roman" panose="02020603050405020304" pitchFamily="18" charset="0"/>
              </a:rPr>
              <a:t>方法：</a:t>
            </a:r>
          </a:p>
          <a:p>
            <a:pPr algn="l" fontAlgn="auto">
              <a:lnSpc>
                <a:spcPct val="170000"/>
              </a:lnSpc>
              <a:spcBef>
                <a:spcPct val="0"/>
              </a:spcBef>
              <a:buClrTx/>
              <a:buSzTx/>
              <a:buFontTx/>
              <a:buNone/>
            </a:pPr>
            <a:r>
              <a:rPr lang="zh-CN" altLang="en-US" sz="9335" dirty="0">
                <a:solidFill>
                  <a:schemeClr val="tx1"/>
                </a:solidFill>
                <a:latin typeface="Times New Roman" panose="02020603050405020304" pitchFamily="18" charset="0"/>
              </a:rPr>
              <a:t>   指令总拍数为</a:t>
            </a:r>
            <a:r>
              <a:rPr lang="en-US" altLang="zh-CN" sz="9335" dirty="0">
                <a:solidFill>
                  <a:schemeClr val="tx1"/>
                </a:solidFill>
                <a:latin typeface="Times New Roman" panose="02020603050405020304" pitchFamily="18" charset="0"/>
              </a:rPr>
              <a:t>n</a:t>
            </a:r>
            <a:r>
              <a:rPr lang="zh-CN" altLang="en-US" sz="9335" dirty="0">
                <a:solidFill>
                  <a:schemeClr val="tx1"/>
                </a:solidFill>
                <a:latin typeface="Times New Roman" panose="02020603050405020304" pitchFamily="18" charset="0"/>
              </a:rPr>
              <a:t>，流水线有</a:t>
            </a:r>
            <a:r>
              <a:rPr lang="en-US" altLang="zh-CN" sz="9335" dirty="0">
                <a:solidFill>
                  <a:schemeClr val="tx1"/>
                </a:solidFill>
                <a:latin typeface="Times New Roman" panose="02020603050405020304" pitchFamily="18" charset="0"/>
              </a:rPr>
              <a:t>k</a:t>
            </a:r>
            <a:r>
              <a:rPr lang="zh-CN" altLang="en-US" sz="9335" dirty="0">
                <a:solidFill>
                  <a:schemeClr val="tx1"/>
                </a:solidFill>
                <a:latin typeface="Times New Roman" panose="02020603050405020304" pitchFamily="18" charset="0"/>
              </a:rPr>
              <a:t>个段，则形成</a:t>
            </a:r>
            <a:r>
              <a:rPr lang="en-US" altLang="zh-CN" sz="9335" dirty="0">
                <a:solidFill>
                  <a:schemeClr val="tx1"/>
                </a:solidFill>
                <a:latin typeface="Times New Roman" panose="02020603050405020304" pitchFamily="18" charset="0"/>
              </a:rPr>
              <a:t>n×k</a:t>
            </a:r>
            <a:r>
              <a:rPr lang="zh-CN" altLang="en-US" sz="9335" dirty="0">
                <a:solidFill>
                  <a:schemeClr val="tx1"/>
                </a:solidFill>
                <a:latin typeface="Times New Roman" panose="02020603050405020304" pitchFamily="18" charset="0"/>
              </a:rPr>
              <a:t>的预约表，段的使用情况用“</a:t>
            </a:r>
            <a:r>
              <a:rPr lang="en-US" altLang="zh-CN" sz="9335" dirty="0">
                <a:solidFill>
                  <a:schemeClr val="tx1"/>
                </a:solidFill>
                <a:latin typeface="Times New Roman" panose="02020603050405020304" pitchFamily="18" charset="0"/>
              </a:rPr>
              <a:t>×”</a:t>
            </a:r>
            <a:r>
              <a:rPr lang="zh-CN" altLang="en-US" sz="9335" dirty="0">
                <a:solidFill>
                  <a:schemeClr val="tx1"/>
                </a:solidFill>
                <a:latin typeface="Times New Roman" panose="02020603050405020304" pitchFamily="18" charset="0"/>
              </a:rPr>
              <a:t>表示。</a:t>
            </a:r>
          </a:p>
          <a:p>
            <a:pPr algn="l">
              <a:spcBef>
                <a:spcPct val="0"/>
              </a:spcBef>
              <a:buClrTx/>
              <a:buSzTx/>
              <a:buFontTx/>
              <a:buNone/>
            </a:pPr>
            <a:endParaRPr lang="zh-CN" altLang="en-US" sz="9335" dirty="0">
              <a:solidFill>
                <a:schemeClr val="tx1"/>
              </a:solidFill>
              <a:latin typeface="Times New Roman" panose="02020603050405020304" pitchFamily="18" charset="0"/>
            </a:endParaRPr>
          </a:p>
          <a:p>
            <a:pPr algn="l">
              <a:spcBef>
                <a:spcPct val="0"/>
              </a:spcBef>
              <a:buClrTx/>
              <a:buSzTx/>
              <a:buFontTx/>
              <a:buNone/>
            </a:pPr>
            <a:r>
              <a:rPr lang="zh-CN" altLang="en-US" sz="2800" dirty="0">
                <a:solidFill>
                  <a:schemeClr val="tx1"/>
                </a:solidFill>
                <a:latin typeface="宋体" panose="02010600030101010101" pitchFamily="2" charset="-122"/>
              </a:rPr>
              <a:t> </a:t>
            </a:r>
            <a:endParaRPr lang="zh-CN" altLang="en-US" sz="2800" dirty="0">
              <a:solidFill>
                <a:schemeClr val="tx1"/>
              </a:solidFill>
              <a:latin typeface="Times New Roman" panose="02020603050405020304" pitchFamily="18" charset="0"/>
            </a:endParaRPr>
          </a:p>
        </p:txBody>
      </p:sp>
      <p:grpSp>
        <p:nvGrpSpPr>
          <p:cNvPr id="212997" name="组合 212996"/>
          <p:cNvGrpSpPr/>
          <p:nvPr/>
        </p:nvGrpSpPr>
        <p:grpSpPr>
          <a:xfrm>
            <a:off x="4219575" y="2971800"/>
            <a:ext cx="7848600" cy="3429000"/>
            <a:chOff x="864" y="537"/>
            <a:chExt cx="3936" cy="1287"/>
          </a:xfrm>
        </p:grpSpPr>
        <p:sp>
          <p:nvSpPr>
            <p:cNvPr id="9223" name="矩形 212997"/>
            <p:cNvSpPr/>
            <p:nvPr/>
          </p:nvSpPr>
          <p:spPr>
            <a:xfrm>
              <a:off x="4416" y="1632"/>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24" name="矩形 212998"/>
            <p:cNvSpPr/>
            <p:nvPr/>
          </p:nvSpPr>
          <p:spPr>
            <a:xfrm>
              <a:off x="4032" y="1632"/>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25" name="矩形 212999"/>
            <p:cNvSpPr/>
            <p:nvPr/>
          </p:nvSpPr>
          <p:spPr>
            <a:xfrm>
              <a:off x="3648" y="1632"/>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26" name="矩形 213000"/>
            <p:cNvSpPr/>
            <p:nvPr/>
          </p:nvSpPr>
          <p:spPr>
            <a:xfrm>
              <a:off x="3264" y="1632"/>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27" name="矩形 213001"/>
            <p:cNvSpPr/>
            <p:nvPr/>
          </p:nvSpPr>
          <p:spPr>
            <a:xfrm>
              <a:off x="2880" y="1632"/>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28" name="矩形 213002"/>
            <p:cNvSpPr/>
            <p:nvPr/>
          </p:nvSpPr>
          <p:spPr>
            <a:xfrm>
              <a:off x="2496" y="1632"/>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29" name="矩形 213003"/>
            <p:cNvSpPr/>
            <p:nvPr/>
          </p:nvSpPr>
          <p:spPr>
            <a:xfrm>
              <a:off x="2112" y="1632"/>
              <a:ext cx="384" cy="192"/>
            </a:xfrm>
            <a:prstGeom prst="rect">
              <a:avLst/>
            </a:prstGeom>
            <a:noFill/>
            <a:ln w="9525">
              <a:noFill/>
            </a:ln>
          </p:spPr>
          <p:txBody>
            <a:bodyPr anchor="t"/>
            <a:lstStyle/>
            <a:p>
              <a:pPr algn="ctr">
                <a:spcBef>
                  <a:spcPct val="20000"/>
                </a:spcBef>
                <a:buClr>
                  <a:schemeClr val="hlink"/>
                </a:buClr>
                <a:buSzPct val="110000"/>
              </a:pPr>
              <a:endParaRPr lang="zh-CN" altLang="zh-CN" sz="2000" dirty="0">
                <a:solidFill>
                  <a:srgbClr val="CC3300"/>
                </a:solidFill>
                <a:latin typeface="Tahoma" panose="020B0604030504040204" pitchFamily="34" charset="0"/>
                <a:ea typeface="宋体" panose="02010600030101010101" pitchFamily="2" charset="-122"/>
              </a:endParaRPr>
            </a:p>
          </p:txBody>
        </p:sp>
        <p:sp>
          <p:nvSpPr>
            <p:cNvPr id="9230" name="矩形 213004"/>
            <p:cNvSpPr/>
            <p:nvPr/>
          </p:nvSpPr>
          <p:spPr>
            <a:xfrm>
              <a:off x="1728" y="1632"/>
              <a:ext cx="384" cy="192"/>
            </a:xfrm>
            <a:prstGeom prst="rect">
              <a:avLst/>
            </a:prstGeom>
            <a:noFill/>
            <a:ln w="9525">
              <a:noFill/>
            </a:ln>
          </p:spPr>
          <p:txBody>
            <a:bodyPr anchor="t"/>
            <a:lstStyle/>
            <a:p>
              <a:pPr algn="ctr">
                <a:spcBef>
                  <a:spcPct val="20000"/>
                </a:spcBef>
                <a:buClr>
                  <a:schemeClr val="hlink"/>
                </a:buClr>
                <a:buSzPct val="110000"/>
              </a:pPr>
              <a:endParaRPr lang="zh-CN" altLang="zh-CN" sz="2000" dirty="0">
                <a:solidFill>
                  <a:srgbClr val="CC3300"/>
                </a:solidFill>
                <a:latin typeface="Tahoma" panose="020B0604030504040204" pitchFamily="34" charset="0"/>
                <a:ea typeface="宋体" panose="02010600030101010101" pitchFamily="2" charset="-122"/>
              </a:endParaRPr>
            </a:p>
          </p:txBody>
        </p:sp>
        <p:sp>
          <p:nvSpPr>
            <p:cNvPr id="9231" name="矩形 213005"/>
            <p:cNvSpPr/>
            <p:nvPr/>
          </p:nvSpPr>
          <p:spPr>
            <a:xfrm>
              <a:off x="1344" y="1632"/>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32" name="矩形 213006"/>
            <p:cNvSpPr/>
            <p:nvPr/>
          </p:nvSpPr>
          <p:spPr>
            <a:xfrm>
              <a:off x="864" y="1632"/>
              <a:ext cx="480"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5</a:t>
              </a:r>
            </a:p>
          </p:txBody>
        </p:sp>
        <p:sp>
          <p:nvSpPr>
            <p:cNvPr id="9233" name="矩形 213007"/>
            <p:cNvSpPr/>
            <p:nvPr/>
          </p:nvSpPr>
          <p:spPr>
            <a:xfrm>
              <a:off x="4416"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34" name="矩形 213008"/>
            <p:cNvSpPr/>
            <p:nvPr/>
          </p:nvSpPr>
          <p:spPr>
            <a:xfrm>
              <a:off x="4032"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35" name="矩形 213009"/>
            <p:cNvSpPr/>
            <p:nvPr/>
          </p:nvSpPr>
          <p:spPr>
            <a:xfrm>
              <a:off x="3648"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36" name="矩形 213010"/>
            <p:cNvSpPr/>
            <p:nvPr/>
          </p:nvSpPr>
          <p:spPr>
            <a:xfrm>
              <a:off x="3264" y="1440"/>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37" name="矩形 213011"/>
            <p:cNvSpPr/>
            <p:nvPr/>
          </p:nvSpPr>
          <p:spPr>
            <a:xfrm>
              <a:off x="2880" y="1440"/>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38" name="矩形 213012"/>
            <p:cNvSpPr/>
            <p:nvPr/>
          </p:nvSpPr>
          <p:spPr>
            <a:xfrm>
              <a:off x="2496"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39" name="矩形 213013"/>
            <p:cNvSpPr/>
            <p:nvPr/>
          </p:nvSpPr>
          <p:spPr>
            <a:xfrm>
              <a:off x="2112"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0" name="矩形 213014"/>
            <p:cNvSpPr/>
            <p:nvPr/>
          </p:nvSpPr>
          <p:spPr>
            <a:xfrm>
              <a:off x="1728" y="1440"/>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1" name="矩形 213015"/>
            <p:cNvSpPr/>
            <p:nvPr/>
          </p:nvSpPr>
          <p:spPr>
            <a:xfrm>
              <a:off x="1344" y="1440"/>
              <a:ext cx="384" cy="192"/>
            </a:xfrm>
            <a:prstGeom prst="rect">
              <a:avLst/>
            </a:prstGeom>
            <a:noFill/>
            <a:ln w="9525">
              <a:noFill/>
            </a:ln>
          </p:spPr>
          <p:txBody>
            <a:bodyPr anchor="t"/>
            <a:lstStyle/>
            <a:p>
              <a:pPr algn="ctr">
                <a:spcBef>
                  <a:spcPct val="20000"/>
                </a:spcBef>
                <a:buClr>
                  <a:schemeClr val="hlink"/>
                </a:buClr>
                <a:buSzPct val="110000"/>
              </a:pPr>
              <a:endParaRPr lang="zh-CN" altLang="zh-CN" sz="2000" dirty="0">
                <a:solidFill>
                  <a:srgbClr val="CC3300"/>
                </a:solidFill>
                <a:latin typeface="Tahoma" panose="020B0604030504040204" pitchFamily="34" charset="0"/>
                <a:ea typeface="宋体" panose="02010600030101010101" pitchFamily="2" charset="-122"/>
              </a:endParaRPr>
            </a:p>
          </p:txBody>
        </p:sp>
        <p:sp>
          <p:nvSpPr>
            <p:cNvPr id="9242" name="矩形 213016"/>
            <p:cNvSpPr/>
            <p:nvPr/>
          </p:nvSpPr>
          <p:spPr>
            <a:xfrm>
              <a:off x="864" y="1440"/>
              <a:ext cx="480"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4</a:t>
              </a:r>
            </a:p>
          </p:txBody>
        </p:sp>
        <p:sp>
          <p:nvSpPr>
            <p:cNvPr id="9243" name="矩形 213017"/>
            <p:cNvSpPr/>
            <p:nvPr/>
          </p:nvSpPr>
          <p:spPr>
            <a:xfrm>
              <a:off x="4416"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4" name="矩形 213018"/>
            <p:cNvSpPr/>
            <p:nvPr/>
          </p:nvSpPr>
          <p:spPr>
            <a:xfrm>
              <a:off x="4032"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5" name="矩形 213019"/>
            <p:cNvSpPr/>
            <p:nvPr/>
          </p:nvSpPr>
          <p:spPr>
            <a:xfrm>
              <a:off x="3648"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6" name="矩形 213020"/>
            <p:cNvSpPr/>
            <p:nvPr/>
          </p:nvSpPr>
          <p:spPr>
            <a:xfrm>
              <a:off x="3264"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7" name="矩形 213021"/>
            <p:cNvSpPr/>
            <p:nvPr/>
          </p:nvSpPr>
          <p:spPr>
            <a:xfrm>
              <a:off x="2880"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48" name="矩形 213022"/>
            <p:cNvSpPr/>
            <p:nvPr/>
          </p:nvSpPr>
          <p:spPr>
            <a:xfrm>
              <a:off x="2496" y="1248"/>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49" name="矩形 213023"/>
            <p:cNvSpPr/>
            <p:nvPr/>
          </p:nvSpPr>
          <p:spPr>
            <a:xfrm>
              <a:off x="2112"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0" name="矩形 213024"/>
            <p:cNvSpPr/>
            <p:nvPr/>
          </p:nvSpPr>
          <p:spPr>
            <a:xfrm>
              <a:off x="1728"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1" name="矩形 213025"/>
            <p:cNvSpPr/>
            <p:nvPr/>
          </p:nvSpPr>
          <p:spPr>
            <a:xfrm>
              <a:off x="1344" y="1248"/>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2" name="矩形 213026"/>
            <p:cNvSpPr/>
            <p:nvPr/>
          </p:nvSpPr>
          <p:spPr>
            <a:xfrm>
              <a:off x="864" y="1248"/>
              <a:ext cx="480"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3</a:t>
              </a:r>
            </a:p>
          </p:txBody>
        </p:sp>
        <p:sp>
          <p:nvSpPr>
            <p:cNvPr id="9253" name="矩形 213027"/>
            <p:cNvSpPr/>
            <p:nvPr/>
          </p:nvSpPr>
          <p:spPr>
            <a:xfrm>
              <a:off x="4416"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4" name="矩形 213028"/>
            <p:cNvSpPr/>
            <p:nvPr/>
          </p:nvSpPr>
          <p:spPr>
            <a:xfrm>
              <a:off x="4032" y="1056"/>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55" name="矩形 213029"/>
            <p:cNvSpPr/>
            <p:nvPr/>
          </p:nvSpPr>
          <p:spPr>
            <a:xfrm>
              <a:off x="3648"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6" name="矩形 213030"/>
            <p:cNvSpPr/>
            <p:nvPr/>
          </p:nvSpPr>
          <p:spPr>
            <a:xfrm>
              <a:off x="3264"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7" name="矩形 213031"/>
            <p:cNvSpPr/>
            <p:nvPr/>
          </p:nvSpPr>
          <p:spPr>
            <a:xfrm>
              <a:off x="2880"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8" name="矩形 213032"/>
            <p:cNvSpPr/>
            <p:nvPr/>
          </p:nvSpPr>
          <p:spPr>
            <a:xfrm>
              <a:off x="2496"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59" name="矩形 213033"/>
            <p:cNvSpPr/>
            <p:nvPr/>
          </p:nvSpPr>
          <p:spPr>
            <a:xfrm>
              <a:off x="2112" y="1056"/>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 </a:t>
              </a:r>
              <a:r>
                <a:rPr lang="en-US" altLang="zh-CN" sz="2000">
                  <a:solidFill>
                    <a:schemeClr val="bg1"/>
                  </a:solidFill>
                  <a:latin typeface="Tahoma" panose="020B0604030504040204" pitchFamily="34" charset="0"/>
                  <a:ea typeface="宋体" panose="02010600030101010101" pitchFamily="2" charset="-122"/>
                </a:rPr>
                <a:t>×</a:t>
              </a:r>
            </a:p>
          </p:txBody>
        </p:sp>
        <p:sp>
          <p:nvSpPr>
            <p:cNvPr id="9260" name="矩形 213034"/>
            <p:cNvSpPr/>
            <p:nvPr/>
          </p:nvSpPr>
          <p:spPr>
            <a:xfrm>
              <a:off x="1728" y="1056"/>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61" name="矩形 213035"/>
            <p:cNvSpPr/>
            <p:nvPr/>
          </p:nvSpPr>
          <p:spPr>
            <a:xfrm>
              <a:off x="1344" y="1056"/>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2" name="矩形 213036"/>
            <p:cNvSpPr/>
            <p:nvPr/>
          </p:nvSpPr>
          <p:spPr>
            <a:xfrm>
              <a:off x="864" y="1056"/>
              <a:ext cx="480"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2</a:t>
              </a:r>
            </a:p>
          </p:txBody>
        </p:sp>
        <p:sp>
          <p:nvSpPr>
            <p:cNvPr id="9263" name="矩形 213037"/>
            <p:cNvSpPr/>
            <p:nvPr/>
          </p:nvSpPr>
          <p:spPr>
            <a:xfrm>
              <a:off x="4416" y="864"/>
              <a:ext cx="384"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a:t>
              </a:r>
            </a:p>
          </p:txBody>
        </p:sp>
        <p:sp>
          <p:nvSpPr>
            <p:cNvPr id="9264" name="矩形 213038"/>
            <p:cNvSpPr/>
            <p:nvPr/>
          </p:nvSpPr>
          <p:spPr>
            <a:xfrm>
              <a:off x="4032"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5" name="矩形 213039"/>
            <p:cNvSpPr/>
            <p:nvPr/>
          </p:nvSpPr>
          <p:spPr>
            <a:xfrm>
              <a:off x="3648"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6" name="矩形 213040"/>
            <p:cNvSpPr/>
            <p:nvPr/>
          </p:nvSpPr>
          <p:spPr>
            <a:xfrm>
              <a:off x="3264"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7" name="矩形 213041"/>
            <p:cNvSpPr/>
            <p:nvPr/>
          </p:nvSpPr>
          <p:spPr>
            <a:xfrm>
              <a:off x="2880"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8" name="矩形 213042"/>
            <p:cNvSpPr/>
            <p:nvPr/>
          </p:nvSpPr>
          <p:spPr>
            <a:xfrm>
              <a:off x="2496"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69" name="矩形 213043"/>
            <p:cNvSpPr/>
            <p:nvPr/>
          </p:nvSpPr>
          <p:spPr>
            <a:xfrm>
              <a:off x="2112"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70" name="矩形 213044"/>
            <p:cNvSpPr/>
            <p:nvPr/>
          </p:nvSpPr>
          <p:spPr>
            <a:xfrm>
              <a:off x="1728" y="864"/>
              <a:ext cx="384" cy="192"/>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71" name="矩形 213045"/>
            <p:cNvSpPr/>
            <p:nvPr/>
          </p:nvSpPr>
          <p:spPr>
            <a:xfrm>
              <a:off x="1344" y="864"/>
              <a:ext cx="384" cy="192"/>
            </a:xfrm>
            <a:prstGeom prst="rect">
              <a:avLst/>
            </a:prstGeom>
            <a:noFill/>
            <a:ln w="9525">
              <a:noFill/>
            </a:ln>
          </p:spPr>
          <p:txBody>
            <a:bodyPr anchor="t"/>
            <a:lstStyle/>
            <a:p>
              <a:pPr algn="ctr">
                <a:spcBef>
                  <a:spcPct val="20000"/>
                </a:spcBef>
                <a:buClr>
                  <a:schemeClr val="hlink"/>
                </a:buClr>
                <a:buSzPct val="110000"/>
              </a:pPr>
              <a:r>
                <a:rPr lang="en-US" altLang="zh-CN" sz="2000" dirty="0">
                  <a:solidFill>
                    <a:srgbClr val="080CC4"/>
                  </a:solidFill>
                  <a:latin typeface="Tahoma" panose="020B0604030504040204" pitchFamily="34" charset="0"/>
                  <a:ea typeface="宋体" panose="02010600030101010101" pitchFamily="2" charset="-122"/>
                </a:rPr>
                <a:t>×</a:t>
              </a:r>
            </a:p>
          </p:txBody>
        </p:sp>
        <p:sp>
          <p:nvSpPr>
            <p:cNvPr id="9272" name="矩形 213046"/>
            <p:cNvSpPr/>
            <p:nvPr/>
          </p:nvSpPr>
          <p:spPr>
            <a:xfrm>
              <a:off x="864" y="864"/>
              <a:ext cx="480" cy="192"/>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1</a:t>
              </a:r>
            </a:p>
          </p:txBody>
        </p:sp>
        <p:sp>
          <p:nvSpPr>
            <p:cNvPr id="9273" name="矩形 213047"/>
            <p:cNvSpPr/>
            <p:nvPr/>
          </p:nvSpPr>
          <p:spPr>
            <a:xfrm>
              <a:off x="4416"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9</a:t>
              </a:r>
            </a:p>
          </p:txBody>
        </p:sp>
        <p:sp>
          <p:nvSpPr>
            <p:cNvPr id="9274" name="矩形 213048"/>
            <p:cNvSpPr/>
            <p:nvPr/>
          </p:nvSpPr>
          <p:spPr>
            <a:xfrm>
              <a:off x="4032"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8</a:t>
              </a:r>
            </a:p>
          </p:txBody>
        </p:sp>
        <p:sp>
          <p:nvSpPr>
            <p:cNvPr id="9275" name="矩形 213049"/>
            <p:cNvSpPr/>
            <p:nvPr/>
          </p:nvSpPr>
          <p:spPr>
            <a:xfrm>
              <a:off x="3648"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7</a:t>
              </a:r>
            </a:p>
          </p:txBody>
        </p:sp>
        <p:sp>
          <p:nvSpPr>
            <p:cNvPr id="9276" name="矩形 213050"/>
            <p:cNvSpPr/>
            <p:nvPr/>
          </p:nvSpPr>
          <p:spPr>
            <a:xfrm>
              <a:off x="3264"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6</a:t>
              </a:r>
            </a:p>
          </p:txBody>
        </p:sp>
        <p:sp>
          <p:nvSpPr>
            <p:cNvPr id="9277" name="矩形 213051"/>
            <p:cNvSpPr/>
            <p:nvPr/>
          </p:nvSpPr>
          <p:spPr>
            <a:xfrm>
              <a:off x="2880"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5</a:t>
              </a:r>
            </a:p>
          </p:txBody>
        </p:sp>
        <p:sp>
          <p:nvSpPr>
            <p:cNvPr id="9278" name="矩形 213052"/>
            <p:cNvSpPr/>
            <p:nvPr/>
          </p:nvSpPr>
          <p:spPr>
            <a:xfrm>
              <a:off x="2496"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4</a:t>
              </a:r>
            </a:p>
          </p:txBody>
        </p:sp>
        <p:sp>
          <p:nvSpPr>
            <p:cNvPr id="9279" name="矩形 213053"/>
            <p:cNvSpPr/>
            <p:nvPr/>
          </p:nvSpPr>
          <p:spPr>
            <a:xfrm>
              <a:off x="2112"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3</a:t>
              </a:r>
            </a:p>
            <a:p>
              <a:pPr algn="ctr">
                <a:spcBef>
                  <a:spcPct val="20000"/>
                </a:spcBef>
                <a:buClr>
                  <a:schemeClr val="hlink"/>
                </a:buClr>
                <a:buSzPct val="110000"/>
              </a:pPr>
              <a:endParaRPr lang="en-US" altLang="zh-CN" sz="2000">
                <a:solidFill>
                  <a:schemeClr val="bg1"/>
                </a:solidFill>
                <a:latin typeface="Tahoma" panose="020B0604030504040204" pitchFamily="34" charset="0"/>
                <a:ea typeface="宋体" panose="02010600030101010101" pitchFamily="2" charset="-122"/>
              </a:endParaRPr>
            </a:p>
          </p:txBody>
        </p:sp>
        <p:sp>
          <p:nvSpPr>
            <p:cNvPr id="9280" name="矩形 213054"/>
            <p:cNvSpPr/>
            <p:nvPr/>
          </p:nvSpPr>
          <p:spPr>
            <a:xfrm>
              <a:off x="1728"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2</a:t>
              </a:r>
            </a:p>
            <a:p>
              <a:pPr algn="ctr">
                <a:spcBef>
                  <a:spcPct val="20000"/>
                </a:spcBef>
                <a:buClr>
                  <a:schemeClr val="hlink"/>
                </a:buClr>
                <a:buSzPct val="110000"/>
              </a:pPr>
              <a:endParaRPr lang="en-US" altLang="zh-CN" sz="2000">
                <a:solidFill>
                  <a:schemeClr val="bg1"/>
                </a:solidFill>
                <a:latin typeface="Tahoma" panose="020B0604030504040204" pitchFamily="34" charset="0"/>
                <a:ea typeface="宋体" panose="02010600030101010101" pitchFamily="2" charset="-122"/>
              </a:endParaRPr>
            </a:p>
          </p:txBody>
        </p:sp>
        <p:sp>
          <p:nvSpPr>
            <p:cNvPr id="9281" name="矩形 213055"/>
            <p:cNvSpPr/>
            <p:nvPr/>
          </p:nvSpPr>
          <p:spPr>
            <a:xfrm>
              <a:off x="1344" y="576"/>
              <a:ext cx="384" cy="288"/>
            </a:xfrm>
            <a:prstGeom prst="rect">
              <a:avLst/>
            </a:prstGeom>
            <a:noFill/>
            <a:ln w="9525">
              <a:noFill/>
            </a:ln>
          </p:spPr>
          <p:txBody>
            <a:bodyPr anchor="t"/>
            <a:lstStyle/>
            <a:p>
              <a:pPr algn="ctr">
                <a:spcBef>
                  <a:spcPct val="20000"/>
                </a:spcBef>
                <a:buClr>
                  <a:schemeClr val="hlink"/>
                </a:buClr>
                <a:buSzPct val="110000"/>
              </a:pPr>
              <a:r>
                <a:rPr lang="en-US" altLang="zh-CN" sz="2000">
                  <a:solidFill>
                    <a:srgbClr val="080CC4"/>
                  </a:solidFill>
                  <a:latin typeface="Tahoma" panose="020B0604030504040204" pitchFamily="34" charset="0"/>
                  <a:ea typeface="宋体" panose="02010600030101010101" pitchFamily="2" charset="-122"/>
                </a:rPr>
                <a:t>1</a:t>
              </a:r>
            </a:p>
            <a:p>
              <a:pPr algn="ctr">
                <a:spcBef>
                  <a:spcPct val="20000"/>
                </a:spcBef>
                <a:buClr>
                  <a:schemeClr val="hlink"/>
                </a:buClr>
                <a:buSzPct val="110000"/>
              </a:pPr>
              <a:endParaRPr lang="en-US" altLang="zh-CN" sz="2000">
                <a:solidFill>
                  <a:schemeClr val="bg1"/>
                </a:solidFill>
                <a:latin typeface="Tahoma" panose="020B0604030504040204" pitchFamily="34" charset="0"/>
                <a:ea typeface="宋体" panose="02010600030101010101" pitchFamily="2" charset="-122"/>
              </a:endParaRPr>
            </a:p>
          </p:txBody>
        </p:sp>
        <p:sp>
          <p:nvSpPr>
            <p:cNvPr id="9282" name="矩形 213056"/>
            <p:cNvSpPr/>
            <p:nvPr/>
          </p:nvSpPr>
          <p:spPr>
            <a:xfrm>
              <a:off x="864" y="576"/>
              <a:ext cx="480" cy="288"/>
            </a:xfrm>
            <a:prstGeom prst="rect">
              <a:avLst/>
            </a:prstGeom>
            <a:noFill/>
            <a:ln w="9525">
              <a:noFill/>
            </a:ln>
          </p:spPr>
          <p:txBody>
            <a:bodyPr anchor="t"/>
            <a:lstStyle/>
            <a:p>
              <a:pPr algn="ctr">
                <a:spcBef>
                  <a:spcPct val="20000"/>
                </a:spcBef>
                <a:buClr>
                  <a:schemeClr val="hlink"/>
                </a:buClr>
                <a:buSzPct val="110000"/>
              </a:pPr>
              <a:endParaRPr lang="zh-CN" altLang="zh-CN" sz="1400" dirty="0">
                <a:solidFill>
                  <a:srgbClr val="080CC4"/>
                </a:solidFill>
                <a:latin typeface="Tahoma" panose="020B0604030504040204" pitchFamily="34" charset="0"/>
                <a:ea typeface="宋体" panose="02010600030101010101" pitchFamily="2" charset="-122"/>
              </a:endParaRPr>
            </a:p>
          </p:txBody>
        </p:sp>
        <p:sp>
          <p:nvSpPr>
            <p:cNvPr id="9283" name="直接连接符 213057"/>
            <p:cNvSpPr/>
            <p:nvPr/>
          </p:nvSpPr>
          <p:spPr>
            <a:xfrm>
              <a:off x="864" y="576"/>
              <a:ext cx="3936" cy="0"/>
            </a:xfrm>
            <a:prstGeom prst="line">
              <a:avLst/>
            </a:prstGeom>
            <a:ln w="28575" cap="sq" cmpd="sng">
              <a:solidFill>
                <a:schemeClr val="tx1"/>
              </a:solidFill>
              <a:prstDash val="solid"/>
              <a:round/>
              <a:headEnd type="none" w="med" len="med"/>
              <a:tailEnd type="none" w="med" len="med"/>
            </a:ln>
          </p:spPr>
        </p:sp>
        <p:sp>
          <p:nvSpPr>
            <p:cNvPr id="9284" name="直接连接符 213058"/>
            <p:cNvSpPr/>
            <p:nvPr/>
          </p:nvSpPr>
          <p:spPr>
            <a:xfrm>
              <a:off x="864" y="864"/>
              <a:ext cx="3936" cy="0"/>
            </a:xfrm>
            <a:prstGeom prst="line">
              <a:avLst/>
            </a:prstGeom>
            <a:ln w="12700" cap="flat" cmpd="sng">
              <a:solidFill>
                <a:schemeClr val="tx1"/>
              </a:solidFill>
              <a:prstDash val="solid"/>
              <a:round/>
              <a:headEnd type="none" w="med" len="med"/>
              <a:tailEnd type="none" w="med" len="med"/>
            </a:ln>
          </p:spPr>
        </p:sp>
        <p:sp>
          <p:nvSpPr>
            <p:cNvPr id="9285" name="直接连接符 213059"/>
            <p:cNvSpPr/>
            <p:nvPr/>
          </p:nvSpPr>
          <p:spPr>
            <a:xfrm>
              <a:off x="864" y="1056"/>
              <a:ext cx="3936" cy="0"/>
            </a:xfrm>
            <a:prstGeom prst="line">
              <a:avLst/>
            </a:prstGeom>
            <a:ln w="12700" cap="flat" cmpd="sng">
              <a:solidFill>
                <a:schemeClr val="tx1"/>
              </a:solidFill>
              <a:prstDash val="solid"/>
              <a:round/>
              <a:headEnd type="none" w="med" len="med"/>
              <a:tailEnd type="none" w="med" len="med"/>
            </a:ln>
          </p:spPr>
        </p:sp>
        <p:sp>
          <p:nvSpPr>
            <p:cNvPr id="9286" name="直接连接符 213060"/>
            <p:cNvSpPr/>
            <p:nvPr/>
          </p:nvSpPr>
          <p:spPr>
            <a:xfrm>
              <a:off x="864" y="1248"/>
              <a:ext cx="3936" cy="0"/>
            </a:xfrm>
            <a:prstGeom prst="line">
              <a:avLst/>
            </a:prstGeom>
            <a:ln w="12700" cap="flat" cmpd="sng">
              <a:solidFill>
                <a:schemeClr val="tx1"/>
              </a:solidFill>
              <a:prstDash val="solid"/>
              <a:round/>
              <a:headEnd type="none" w="med" len="med"/>
              <a:tailEnd type="none" w="med" len="med"/>
            </a:ln>
          </p:spPr>
        </p:sp>
        <p:sp>
          <p:nvSpPr>
            <p:cNvPr id="9287" name="直接连接符 213061"/>
            <p:cNvSpPr/>
            <p:nvPr/>
          </p:nvSpPr>
          <p:spPr>
            <a:xfrm>
              <a:off x="864" y="1440"/>
              <a:ext cx="3936" cy="0"/>
            </a:xfrm>
            <a:prstGeom prst="line">
              <a:avLst/>
            </a:prstGeom>
            <a:ln w="12700" cap="flat" cmpd="sng">
              <a:solidFill>
                <a:schemeClr val="tx1"/>
              </a:solidFill>
              <a:prstDash val="solid"/>
              <a:round/>
              <a:headEnd type="none" w="med" len="med"/>
              <a:tailEnd type="none" w="med" len="med"/>
            </a:ln>
          </p:spPr>
        </p:sp>
        <p:sp>
          <p:nvSpPr>
            <p:cNvPr id="9288" name="直接连接符 213062"/>
            <p:cNvSpPr/>
            <p:nvPr/>
          </p:nvSpPr>
          <p:spPr>
            <a:xfrm>
              <a:off x="864" y="1632"/>
              <a:ext cx="3936" cy="0"/>
            </a:xfrm>
            <a:prstGeom prst="line">
              <a:avLst/>
            </a:prstGeom>
            <a:ln w="12700" cap="flat" cmpd="sng">
              <a:solidFill>
                <a:schemeClr val="tx1"/>
              </a:solidFill>
              <a:prstDash val="solid"/>
              <a:round/>
              <a:headEnd type="none" w="med" len="med"/>
              <a:tailEnd type="none" w="med" len="med"/>
            </a:ln>
          </p:spPr>
        </p:sp>
        <p:sp>
          <p:nvSpPr>
            <p:cNvPr id="9289" name="直接连接符 213063"/>
            <p:cNvSpPr/>
            <p:nvPr/>
          </p:nvSpPr>
          <p:spPr>
            <a:xfrm>
              <a:off x="864" y="1824"/>
              <a:ext cx="3936" cy="0"/>
            </a:xfrm>
            <a:prstGeom prst="line">
              <a:avLst/>
            </a:prstGeom>
            <a:ln w="28575" cap="sq" cmpd="sng">
              <a:solidFill>
                <a:schemeClr val="tx1"/>
              </a:solidFill>
              <a:prstDash val="solid"/>
              <a:round/>
              <a:headEnd type="none" w="med" len="med"/>
              <a:tailEnd type="none" w="med" len="med"/>
            </a:ln>
          </p:spPr>
        </p:sp>
        <p:sp>
          <p:nvSpPr>
            <p:cNvPr id="9290" name="直接连接符 213064"/>
            <p:cNvSpPr/>
            <p:nvPr/>
          </p:nvSpPr>
          <p:spPr>
            <a:xfrm>
              <a:off x="864" y="576"/>
              <a:ext cx="0" cy="1248"/>
            </a:xfrm>
            <a:prstGeom prst="line">
              <a:avLst/>
            </a:prstGeom>
            <a:ln w="28575" cap="sq" cmpd="sng">
              <a:solidFill>
                <a:schemeClr val="tx1"/>
              </a:solidFill>
              <a:prstDash val="solid"/>
              <a:round/>
              <a:headEnd type="none" w="med" len="med"/>
              <a:tailEnd type="none" w="med" len="med"/>
            </a:ln>
          </p:spPr>
        </p:sp>
        <p:sp>
          <p:nvSpPr>
            <p:cNvPr id="9291" name="直接连接符 213065"/>
            <p:cNvSpPr/>
            <p:nvPr/>
          </p:nvSpPr>
          <p:spPr>
            <a:xfrm>
              <a:off x="1344" y="576"/>
              <a:ext cx="0" cy="1248"/>
            </a:xfrm>
            <a:prstGeom prst="line">
              <a:avLst/>
            </a:prstGeom>
            <a:ln w="12700" cap="flat" cmpd="sng">
              <a:solidFill>
                <a:schemeClr val="tx1"/>
              </a:solidFill>
              <a:prstDash val="solid"/>
              <a:round/>
              <a:headEnd type="none" w="med" len="med"/>
              <a:tailEnd type="none" w="med" len="med"/>
            </a:ln>
          </p:spPr>
        </p:sp>
        <p:sp>
          <p:nvSpPr>
            <p:cNvPr id="9292" name="直接连接符 213066"/>
            <p:cNvSpPr/>
            <p:nvPr/>
          </p:nvSpPr>
          <p:spPr>
            <a:xfrm>
              <a:off x="1728" y="576"/>
              <a:ext cx="0" cy="1248"/>
            </a:xfrm>
            <a:prstGeom prst="line">
              <a:avLst/>
            </a:prstGeom>
            <a:ln w="12700" cap="flat" cmpd="sng">
              <a:solidFill>
                <a:schemeClr val="tx1"/>
              </a:solidFill>
              <a:prstDash val="solid"/>
              <a:round/>
              <a:headEnd type="none" w="med" len="med"/>
              <a:tailEnd type="none" w="med" len="med"/>
            </a:ln>
          </p:spPr>
        </p:sp>
        <p:sp>
          <p:nvSpPr>
            <p:cNvPr id="9293" name="直接连接符 213067"/>
            <p:cNvSpPr/>
            <p:nvPr/>
          </p:nvSpPr>
          <p:spPr>
            <a:xfrm>
              <a:off x="2112" y="576"/>
              <a:ext cx="0" cy="1248"/>
            </a:xfrm>
            <a:prstGeom prst="line">
              <a:avLst/>
            </a:prstGeom>
            <a:ln w="12700" cap="flat" cmpd="sng">
              <a:solidFill>
                <a:schemeClr val="tx1"/>
              </a:solidFill>
              <a:prstDash val="solid"/>
              <a:round/>
              <a:headEnd type="none" w="med" len="med"/>
              <a:tailEnd type="none" w="med" len="med"/>
            </a:ln>
          </p:spPr>
        </p:sp>
        <p:sp>
          <p:nvSpPr>
            <p:cNvPr id="9294" name="直接连接符 213068"/>
            <p:cNvSpPr/>
            <p:nvPr/>
          </p:nvSpPr>
          <p:spPr>
            <a:xfrm>
              <a:off x="2496" y="576"/>
              <a:ext cx="0" cy="1248"/>
            </a:xfrm>
            <a:prstGeom prst="line">
              <a:avLst/>
            </a:prstGeom>
            <a:ln w="12700" cap="flat" cmpd="sng">
              <a:solidFill>
                <a:schemeClr val="tx1"/>
              </a:solidFill>
              <a:prstDash val="solid"/>
              <a:round/>
              <a:headEnd type="none" w="med" len="med"/>
              <a:tailEnd type="none" w="med" len="med"/>
            </a:ln>
          </p:spPr>
        </p:sp>
        <p:sp>
          <p:nvSpPr>
            <p:cNvPr id="9295" name="直接连接符 213069"/>
            <p:cNvSpPr/>
            <p:nvPr/>
          </p:nvSpPr>
          <p:spPr>
            <a:xfrm>
              <a:off x="2880" y="576"/>
              <a:ext cx="0" cy="1248"/>
            </a:xfrm>
            <a:prstGeom prst="line">
              <a:avLst/>
            </a:prstGeom>
            <a:ln w="12700" cap="flat" cmpd="sng">
              <a:solidFill>
                <a:schemeClr val="tx1"/>
              </a:solidFill>
              <a:prstDash val="solid"/>
              <a:round/>
              <a:headEnd type="none" w="med" len="med"/>
              <a:tailEnd type="none" w="med" len="med"/>
            </a:ln>
          </p:spPr>
        </p:sp>
        <p:sp>
          <p:nvSpPr>
            <p:cNvPr id="9296" name="直接连接符 213070"/>
            <p:cNvSpPr/>
            <p:nvPr/>
          </p:nvSpPr>
          <p:spPr>
            <a:xfrm>
              <a:off x="3264" y="576"/>
              <a:ext cx="0" cy="1248"/>
            </a:xfrm>
            <a:prstGeom prst="line">
              <a:avLst/>
            </a:prstGeom>
            <a:ln w="12700" cap="flat" cmpd="sng">
              <a:solidFill>
                <a:schemeClr val="tx1"/>
              </a:solidFill>
              <a:prstDash val="solid"/>
              <a:round/>
              <a:headEnd type="none" w="med" len="med"/>
              <a:tailEnd type="none" w="med" len="med"/>
            </a:ln>
          </p:spPr>
        </p:sp>
        <p:sp>
          <p:nvSpPr>
            <p:cNvPr id="9297" name="直接连接符 213071"/>
            <p:cNvSpPr/>
            <p:nvPr/>
          </p:nvSpPr>
          <p:spPr>
            <a:xfrm>
              <a:off x="3648" y="576"/>
              <a:ext cx="0" cy="1248"/>
            </a:xfrm>
            <a:prstGeom prst="line">
              <a:avLst/>
            </a:prstGeom>
            <a:ln w="12700" cap="flat" cmpd="sng">
              <a:solidFill>
                <a:schemeClr val="tx1"/>
              </a:solidFill>
              <a:prstDash val="solid"/>
              <a:round/>
              <a:headEnd type="none" w="med" len="med"/>
              <a:tailEnd type="none" w="med" len="med"/>
            </a:ln>
          </p:spPr>
        </p:sp>
        <p:sp>
          <p:nvSpPr>
            <p:cNvPr id="9298" name="直接连接符 213072"/>
            <p:cNvSpPr/>
            <p:nvPr/>
          </p:nvSpPr>
          <p:spPr>
            <a:xfrm>
              <a:off x="4032" y="576"/>
              <a:ext cx="0" cy="1248"/>
            </a:xfrm>
            <a:prstGeom prst="line">
              <a:avLst/>
            </a:prstGeom>
            <a:ln w="12700" cap="flat" cmpd="sng">
              <a:solidFill>
                <a:schemeClr val="tx1"/>
              </a:solidFill>
              <a:prstDash val="solid"/>
              <a:round/>
              <a:headEnd type="none" w="med" len="med"/>
              <a:tailEnd type="none" w="med" len="med"/>
            </a:ln>
          </p:spPr>
        </p:sp>
        <p:sp>
          <p:nvSpPr>
            <p:cNvPr id="9299" name="直接连接符 213073"/>
            <p:cNvSpPr/>
            <p:nvPr/>
          </p:nvSpPr>
          <p:spPr>
            <a:xfrm>
              <a:off x="4416" y="576"/>
              <a:ext cx="0" cy="1248"/>
            </a:xfrm>
            <a:prstGeom prst="line">
              <a:avLst/>
            </a:prstGeom>
            <a:ln w="12700" cap="flat" cmpd="sng">
              <a:solidFill>
                <a:schemeClr val="tx1"/>
              </a:solidFill>
              <a:prstDash val="solid"/>
              <a:round/>
              <a:headEnd type="none" w="med" len="med"/>
              <a:tailEnd type="none" w="med" len="med"/>
            </a:ln>
          </p:spPr>
        </p:sp>
        <p:sp>
          <p:nvSpPr>
            <p:cNvPr id="9300" name="直接连接符 213074"/>
            <p:cNvSpPr/>
            <p:nvPr/>
          </p:nvSpPr>
          <p:spPr>
            <a:xfrm>
              <a:off x="4800" y="576"/>
              <a:ext cx="0" cy="1248"/>
            </a:xfrm>
            <a:prstGeom prst="line">
              <a:avLst/>
            </a:prstGeom>
            <a:ln w="28575" cap="sq" cmpd="sng">
              <a:solidFill>
                <a:schemeClr val="tx1"/>
              </a:solidFill>
              <a:prstDash val="solid"/>
              <a:round/>
              <a:headEnd type="none" w="med" len="med"/>
              <a:tailEnd type="none" w="med" len="med"/>
            </a:ln>
          </p:spPr>
        </p:sp>
        <p:sp>
          <p:nvSpPr>
            <p:cNvPr id="9301" name="直接连接符 213075"/>
            <p:cNvSpPr/>
            <p:nvPr/>
          </p:nvSpPr>
          <p:spPr>
            <a:xfrm flipH="1" flipV="1">
              <a:off x="864" y="576"/>
              <a:ext cx="480" cy="288"/>
            </a:xfrm>
            <a:prstGeom prst="line">
              <a:avLst/>
            </a:prstGeom>
            <a:ln w="9525" cap="flat" cmpd="sng">
              <a:solidFill>
                <a:schemeClr val="tx1"/>
              </a:solidFill>
              <a:prstDash val="solid"/>
              <a:round/>
              <a:headEnd type="none" w="med" len="med"/>
              <a:tailEnd type="none" w="med" len="med"/>
            </a:ln>
          </p:spPr>
        </p:sp>
        <p:sp>
          <p:nvSpPr>
            <p:cNvPr id="9302" name="文本框 213076"/>
            <p:cNvSpPr txBox="1"/>
            <p:nvPr/>
          </p:nvSpPr>
          <p:spPr>
            <a:xfrm>
              <a:off x="1184" y="537"/>
              <a:ext cx="127" cy="150"/>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t</a:t>
              </a:r>
            </a:p>
          </p:txBody>
        </p:sp>
        <p:sp>
          <p:nvSpPr>
            <p:cNvPr id="9303" name="文本框 213077"/>
            <p:cNvSpPr txBox="1"/>
            <p:nvPr/>
          </p:nvSpPr>
          <p:spPr>
            <a:xfrm>
              <a:off x="899" y="662"/>
              <a:ext cx="162" cy="150"/>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2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47</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4.3.1  预约表和等待时间分析</a:t>
            </a:r>
          </a:p>
        </p:txBody>
      </p:sp>
      <p:sp>
        <p:nvSpPr>
          <p:cNvPr id="9221" name="文本占位符 212994" descr="Rectangle: Click to edit Master text styles&#10;Second level&#10;Third level&#10;Fourth level&#10;Fifth level"/>
          <p:cNvSpPr>
            <a:spLocks noGrp="1"/>
          </p:cNvSpPr>
          <p:nvPr>
            <p:ph idx="1"/>
          </p:nvPr>
        </p:nvSpPr>
        <p:spPr>
          <a:xfrm>
            <a:off x="430530" y="1758950"/>
            <a:ext cx="3385185" cy="4114800"/>
          </a:xfrm>
        </p:spPr>
        <p:txBody>
          <a:bodyPr anchor="t">
            <a:normAutofit/>
          </a:bodyPr>
          <a:lstStyle/>
          <a:p>
            <a:pPr algn="l">
              <a:spcBef>
                <a:spcPct val="0"/>
              </a:spcBef>
              <a:buClrTx/>
              <a:buSzTx/>
              <a:buFontTx/>
              <a:buNone/>
            </a:pPr>
            <a:endParaRPr lang="zh-CN" altLang="en-US" sz="9335" dirty="0">
              <a:solidFill>
                <a:schemeClr val="tx1"/>
              </a:solidFill>
              <a:latin typeface="Times New Roman" panose="02020603050405020304" pitchFamily="18" charset="0"/>
            </a:endParaRPr>
          </a:p>
          <a:p>
            <a:pPr algn="l">
              <a:spcBef>
                <a:spcPct val="0"/>
              </a:spcBef>
              <a:buClrTx/>
              <a:buSzTx/>
              <a:buFontTx/>
              <a:buNone/>
            </a:pPr>
            <a:r>
              <a:rPr lang="zh-CN" altLang="en-US" sz="2800" dirty="0">
                <a:solidFill>
                  <a:schemeClr val="tx1"/>
                </a:solidFill>
                <a:latin typeface="宋体" panose="02010600030101010101" pitchFamily="2" charset="-122"/>
              </a:rPr>
              <a:t> </a:t>
            </a:r>
            <a:endParaRPr lang="zh-CN" altLang="en-US" sz="2800">
              <a:solidFill>
                <a:schemeClr val="tx1"/>
              </a:solidFill>
              <a:latin typeface="Times New Roman" panose="02020603050405020304" pitchFamily="18" charset="0"/>
            </a:endParaRPr>
          </a:p>
        </p:txBody>
      </p:sp>
      <p:sp>
        <p:nvSpPr>
          <p:cNvPr id="13317" name="文本占位符 214018" descr="Rectangle: Click to edit Master text styles&#10;Second level&#10;Third level&#10;Fourth level&#10;Fifth level"/>
          <p:cNvSpPr>
            <a:spLocks noGrp="1"/>
          </p:cNvSpPr>
          <p:nvPr/>
        </p:nvSpPr>
        <p:spPr>
          <a:xfrm>
            <a:off x="116205" y="1049020"/>
            <a:ext cx="5704205" cy="41148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400" b="1" dirty="0">
                <a:solidFill>
                  <a:srgbClr val="CC3300"/>
                </a:solidFill>
                <a:latin typeface="宋体" panose="02010600030101010101" pitchFamily="2" charset="-122"/>
                <a:sym typeface="+mn-ea"/>
              </a:rPr>
              <a:t>（</a:t>
            </a:r>
            <a:r>
              <a:rPr lang="en-US" altLang="zh-CN" sz="2400" b="1" dirty="0">
                <a:solidFill>
                  <a:srgbClr val="CC3300"/>
                </a:solidFill>
                <a:latin typeface="宋体" panose="02010600030101010101" pitchFamily="2" charset="-122"/>
                <a:sym typeface="+mn-ea"/>
              </a:rPr>
              <a:t>2</a:t>
            </a:r>
            <a:r>
              <a:rPr lang="zh-CN" altLang="en-US" sz="2400" b="1" dirty="0">
                <a:solidFill>
                  <a:srgbClr val="CC3300"/>
                </a:solidFill>
                <a:latin typeface="宋体" panose="02010600030101010101" pitchFamily="2" charset="-122"/>
                <a:sym typeface="+mn-ea"/>
              </a:rPr>
              <a:t>）由预约表形成禁止表</a:t>
            </a:r>
            <a:r>
              <a:rPr lang="en-US" altLang="zh-CN" sz="2400" b="1">
                <a:solidFill>
                  <a:srgbClr val="CC3300"/>
                </a:solidFill>
                <a:latin typeface="宋体" panose="02010600030101010101" pitchFamily="2" charset="-122"/>
                <a:sym typeface="+mn-ea"/>
              </a:rPr>
              <a:t>F</a:t>
            </a:r>
            <a:endParaRPr lang="zh-CN" altLang="en-US" sz="2400" dirty="0">
              <a:solidFill>
                <a:schemeClr val="tx1"/>
              </a:solidFill>
              <a:latin typeface="宋体" panose="02010600030101010101" pitchFamily="2" charset="-122"/>
            </a:endParaRPr>
          </a:p>
          <a:p>
            <a:pPr>
              <a:lnSpc>
                <a:spcPct val="90000"/>
              </a:lnSpc>
            </a:pPr>
            <a:r>
              <a:rPr lang="zh-CN" altLang="en-US" sz="2400" dirty="0">
                <a:solidFill>
                  <a:schemeClr val="tx1"/>
                </a:solidFill>
                <a:latin typeface="宋体" panose="02010600030101010101" pitchFamily="2" charset="-122"/>
              </a:rPr>
              <a:t>等待时间：一条流水线的两次启动之间的时间单位数（时钟周期）</a:t>
            </a:r>
          </a:p>
          <a:p>
            <a:pPr>
              <a:lnSpc>
                <a:spcPct val="90000"/>
              </a:lnSpc>
            </a:pPr>
            <a:r>
              <a:rPr lang="zh-CN" altLang="en-US" sz="2400" dirty="0">
                <a:solidFill>
                  <a:schemeClr val="tx1"/>
                </a:solidFill>
                <a:latin typeface="宋体" panose="02010600030101010101" pitchFamily="2" charset="-122"/>
              </a:rPr>
              <a:t>冲突：一条流水线的两次启动之间的资源冲突</a:t>
            </a:r>
          </a:p>
          <a:p>
            <a:pPr>
              <a:lnSpc>
                <a:spcPct val="90000"/>
              </a:lnSpc>
            </a:pPr>
            <a:r>
              <a:rPr lang="zh-CN" altLang="en-US" sz="2400" dirty="0">
                <a:solidFill>
                  <a:schemeClr val="tx1"/>
                </a:solidFill>
                <a:latin typeface="宋体" panose="02010600030101010101" pitchFamily="2" charset="-122"/>
              </a:rPr>
              <a:t>禁止等待时间：有些等待时间将会引起冲突</a:t>
            </a:r>
          </a:p>
          <a:p>
            <a:pPr>
              <a:lnSpc>
                <a:spcPct val="90000"/>
              </a:lnSpc>
            </a:pPr>
            <a:r>
              <a:rPr lang="zh-CN" altLang="en-US" sz="2400" dirty="0">
                <a:solidFill>
                  <a:schemeClr val="tx1"/>
                </a:solidFill>
                <a:latin typeface="宋体" panose="02010600030101010101" pitchFamily="2" charset="-122"/>
              </a:rPr>
              <a:t>禁止等待时间测算方法：检查预约表中同一行中任意两个符号之间的距离</a:t>
            </a:r>
          </a:p>
          <a:p>
            <a:pPr>
              <a:lnSpc>
                <a:spcPct val="90000"/>
              </a:lnSpc>
            </a:pPr>
            <a:r>
              <a:rPr lang="zh-CN" altLang="en-US" sz="2400" dirty="0">
                <a:solidFill>
                  <a:schemeClr val="tx1"/>
                </a:solidFill>
                <a:latin typeface="宋体" panose="02010600030101010101" pitchFamily="2" charset="-122"/>
              </a:rPr>
              <a:t>例如（表）：</a:t>
            </a:r>
            <a:r>
              <a:rPr lang="en-US" altLang="zh-CN" sz="2400" dirty="0">
                <a:solidFill>
                  <a:schemeClr val="tx1"/>
                </a:solidFill>
                <a:latin typeface="宋体" panose="02010600030101010101" pitchFamily="2" charset="-122"/>
              </a:rPr>
              <a:t>8</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6</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5</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1</a:t>
            </a:r>
          </a:p>
          <a:p>
            <a:pPr>
              <a:lnSpc>
                <a:spcPct val="90000"/>
              </a:lnSpc>
            </a:pPr>
            <a:endParaRPr lang="en-US" altLang="zh-CN" sz="2400">
              <a:solidFill>
                <a:schemeClr val="tx1"/>
              </a:solidFill>
              <a:latin typeface="宋体" panose="02010600030101010101" pitchFamily="2" charset="-122"/>
            </a:endParaRPr>
          </a:p>
          <a:p>
            <a:pPr>
              <a:lnSpc>
                <a:spcPct val="90000"/>
              </a:lnSpc>
            </a:pPr>
            <a:r>
              <a:rPr lang="en-US" altLang="zh-CN" sz="2400" dirty="0">
                <a:solidFill>
                  <a:schemeClr val="tx1"/>
                </a:solidFill>
                <a:latin typeface="宋体" panose="02010600030101010101" pitchFamily="2" charset="-122"/>
              </a:rPr>
              <a:t>F={</a:t>
            </a:r>
            <a:r>
              <a:rPr lang="zh-CN" altLang="en-US" sz="2400" dirty="0">
                <a:solidFill>
                  <a:schemeClr val="tx1"/>
                </a:solidFill>
                <a:latin typeface="宋体" panose="02010600030101010101" pitchFamily="2" charset="-122"/>
              </a:rPr>
              <a:t>各段中冲突间隔拍数</a:t>
            </a:r>
            <a:r>
              <a:rPr lang="en-US" altLang="zh-CN" sz="2400">
                <a:solidFill>
                  <a:schemeClr val="tx1"/>
                </a:solidFill>
                <a:latin typeface="宋体" panose="02010600030101010101" pitchFamily="2" charset="-122"/>
              </a:rPr>
              <a:t>}</a:t>
            </a:r>
          </a:p>
          <a:p>
            <a:pPr>
              <a:lnSpc>
                <a:spcPct val="90000"/>
              </a:lnSpc>
            </a:pPr>
            <a:r>
              <a:rPr lang="en-US" altLang="zh-CN" sz="2400">
                <a:solidFill>
                  <a:schemeClr val="tx1"/>
                </a:solidFill>
                <a:latin typeface="宋体" panose="02010600030101010101" pitchFamily="2" charset="-122"/>
              </a:rPr>
              <a:t>F={8</a:t>
            </a:r>
            <a:r>
              <a:rPr lang="zh-CN" altLang="en-US" sz="240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6</a:t>
            </a:r>
            <a:r>
              <a:rPr lang="zh-CN" altLang="en-US" sz="240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5</a:t>
            </a:r>
            <a:r>
              <a:rPr lang="zh-CN" altLang="en-US" sz="240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1}</a:t>
            </a:r>
          </a:p>
        </p:txBody>
      </p:sp>
      <p:pic>
        <p:nvPicPr>
          <p:cNvPr id="2" name="图片 1"/>
          <p:cNvPicPr>
            <a:picLocks noChangeAspect="1"/>
          </p:cNvPicPr>
          <p:nvPr/>
        </p:nvPicPr>
        <p:blipFill>
          <a:blip r:embed="rId3"/>
          <a:stretch>
            <a:fillRect/>
          </a:stretch>
        </p:blipFill>
        <p:spPr>
          <a:xfrm>
            <a:off x="5820410" y="481330"/>
            <a:ext cx="6371590" cy="3656965"/>
          </a:xfrm>
          <a:prstGeom prst="rect">
            <a:avLst/>
          </a:prstGeom>
        </p:spPr>
      </p:pic>
      <p:graphicFrame>
        <p:nvGraphicFramePr>
          <p:cNvPr id="15467" name="对象 216171"/>
          <p:cNvGraphicFramePr/>
          <p:nvPr/>
        </p:nvGraphicFramePr>
        <p:xfrm>
          <a:off x="7166610" y="4634230"/>
          <a:ext cx="2787015" cy="1712595"/>
        </p:xfrm>
        <a:graphic>
          <a:graphicData uri="http://schemas.openxmlformats.org/presentationml/2006/ole">
            <mc:AlternateContent xmlns:mc="http://schemas.openxmlformats.org/markup-compatibility/2006">
              <mc:Choice xmlns:v="urn:schemas-microsoft-com:vml" Requires="v">
                <p:oleObj r:id="rId4" imgW="1817370" imgH="1207770" progId="Excel.Sheet.8">
                  <p:embed/>
                </p:oleObj>
              </mc:Choice>
              <mc:Fallback>
                <p:oleObj r:id="rId4" imgW="1817370" imgH="1207770" progId="Excel.Sheet.8">
                  <p:embed/>
                  <p:pic>
                    <p:nvPicPr>
                      <p:cNvPr id="0" name="图片 3075"/>
                      <p:cNvPicPr/>
                      <p:nvPr/>
                    </p:nvPicPr>
                    <p:blipFill>
                      <a:blip r:embed="rId5"/>
                      <a:stretch>
                        <a:fillRect/>
                      </a:stretch>
                    </p:blipFill>
                    <p:spPr>
                      <a:xfrm>
                        <a:off x="7166610" y="4634230"/>
                        <a:ext cx="2787015" cy="1712595"/>
                      </a:xfrm>
                      <a:prstGeom prst="rect">
                        <a:avLst/>
                      </a:prstGeom>
                      <a:noFill/>
                      <a:ln w="38100">
                        <a:noFill/>
                        <a:miter/>
                      </a:ln>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48</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17413" name="文本占位符 218114" descr="Rectangle: Click to edit Master text styles&#10;Second level&#10;Third level&#10;Fourth level&#10;Fifth level"/>
          <p:cNvSpPr>
            <a:spLocks noGrp="1"/>
          </p:cNvSpPr>
          <p:nvPr>
            <p:ph idx="1"/>
          </p:nvPr>
        </p:nvSpPr>
        <p:spPr>
          <a:xfrm>
            <a:off x="499745" y="1260475"/>
            <a:ext cx="11302365" cy="4572000"/>
          </a:xfrm>
        </p:spPr>
        <p:txBody>
          <a:bodyPr anchor="t">
            <a:noAutofit/>
          </a:bodyPr>
          <a:lstStyle/>
          <a:p>
            <a:r>
              <a:rPr lang="zh-CN" altLang="en-US" sz="2400" b="1" dirty="0">
                <a:solidFill>
                  <a:schemeClr val="tx1"/>
                </a:solidFill>
                <a:latin typeface="宋体" panose="02010600030101010101" pitchFamily="2" charset="-122"/>
                <a:sym typeface="+mn-ea"/>
              </a:rPr>
              <a:t>流水线调度的主要目的是使两次启动之间的平均等待时间最短，而不引起冲突。它涉及冲突向量、状态图、简单循环、迫切循环和最小平均等待时间。</a:t>
            </a:r>
          </a:p>
          <a:p>
            <a:endParaRPr lang="zh-CN" altLang="en-US" sz="2400" b="1" dirty="0">
              <a:solidFill>
                <a:srgbClr val="CC3300"/>
              </a:solidFill>
              <a:latin typeface="宋体" panose="02010600030101010101" pitchFamily="2" charset="-122"/>
              <a:sym typeface="+mn-ea"/>
            </a:endParaRPr>
          </a:p>
          <a:p>
            <a:r>
              <a:rPr lang="zh-CN" altLang="en-US" sz="2400" b="1" dirty="0">
                <a:solidFill>
                  <a:srgbClr val="CC3300"/>
                </a:solidFill>
                <a:latin typeface="宋体" panose="02010600030101010101" pitchFamily="2" charset="-122"/>
                <a:sym typeface="+mn-ea"/>
              </a:rPr>
              <a:t>（</a:t>
            </a:r>
            <a:r>
              <a:rPr lang="en-US" altLang="zh-CN" sz="2400" b="1" dirty="0">
                <a:solidFill>
                  <a:srgbClr val="CC3300"/>
                </a:solidFill>
                <a:latin typeface="宋体" panose="02010600030101010101" pitchFamily="2" charset="-122"/>
                <a:sym typeface="+mn-ea"/>
              </a:rPr>
              <a:t>3</a:t>
            </a:r>
            <a:r>
              <a:rPr lang="zh-CN" altLang="en-US" sz="2400" b="1" dirty="0">
                <a:solidFill>
                  <a:srgbClr val="CC3300"/>
                </a:solidFill>
                <a:latin typeface="宋体" panose="02010600030101010101" pitchFamily="2" charset="-122"/>
                <a:sym typeface="+mn-ea"/>
              </a:rPr>
              <a:t>）由禁止表</a:t>
            </a:r>
            <a:r>
              <a:rPr lang="en-US" altLang="zh-CN" sz="2400" b="1" dirty="0">
                <a:solidFill>
                  <a:srgbClr val="CC3300"/>
                </a:solidFill>
                <a:latin typeface="宋体" panose="02010600030101010101" pitchFamily="2" charset="-122"/>
                <a:sym typeface="+mn-ea"/>
              </a:rPr>
              <a:t>F</a:t>
            </a:r>
            <a:r>
              <a:rPr lang="zh-CN" altLang="en-US" sz="2400" b="1" dirty="0">
                <a:solidFill>
                  <a:srgbClr val="CC3300"/>
                </a:solidFill>
                <a:latin typeface="宋体" panose="02010600030101010101" pitchFamily="2" charset="-122"/>
                <a:sym typeface="+mn-ea"/>
              </a:rPr>
              <a:t>形成初始冲突向量</a:t>
            </a:r>
            <a:r>
              <a:rPr lang="en-US" altLang="zh-CN" sz="2400" b="1" dirty="0">
                <a:solidFill>
                  <a:srgbClr val="CC3300"/>
                </a:solidFill>
                <a:latin typeface="宋体" panose="02010600030101010101" pitchFamily="2" charset="-122"/>
                <a:sym typeface="+mn-ea"/>
              </a:rPr>
              <a:t>C</a:t>
            </a:r>
            <a:r>
              <a:rPr lang="en-US" altLang="zh-CN" sz="2400" b="1" baseline="-20000" dirty="0">
                <a:solidFill>
                  <a:srgbClr val="CC3300"/>
                </a:solidFill>
                <a:latin typeface="宋体" panose="02010600030101010101" pitchFamily="2" charset="-122"/>
                <a:sym typeface="+mn-ea"/>
              </a:rPr>
              <a:t>0</a:t>
            </a:r>
            <a:endParaRPr lang="zh-CN" altLang="en-US" sz="2400" dirty="0">
              <a:solidFill>
                <a:schemeClr val="tx1"/>
              </a:solidFill>
              <a:latin typeface="宋体" panose="02010600030101010101" pitchFamily="2" charset="-122"/>
            </a:endParaRPr>
          </a:p>
          <a:p>
            <a:r>
              <a:rPr lang="zh-CN" altLang="en-US" sz="2400" dirty="0">
                <a:solidFill>
                  <a:schemeClr val="tx1"/>
                </a:solidFill>
                <a:latin typeface="宋体" panose="02010600030101010101" pitchFamily="2" charset="-122"/>
              </a:rPr>
              <a:t>冲突向量</a:t>
            </a:r>
            <a:r>
              <a:rPr lang="en-US" altLang="zh-CN" sz="2400" dirty="0">
                <a:solidFill>
                  <a:schemeClr val="tx1"/>
                </a:solidFill>
                <a:latin typeface="宋体" panose="02010600030101010101" pitchFamily="2" charset="-122"/>
              </a:rPr>
              <a:t>C0</a:t>
            </a:r>
            <a:r>
              <a:rPr lang="zh-CN" altLang="en-US" sz="2400" dirty="0">
                <a:solidFill>
                  <a:schemeClr val="tx1"/>
                </a:solidFill>
                <a:latin typeface="宋体" panose="02010600030101010101" pitchFamily="2" charset="-122"/>
              </a:rPr>
              <a:t>是一个</a:t>
            </a:r>
            <a:r>
              <a:rPr lang="en-US" altLang="zh-CN" sz="2400" dirty="0">
                <a:solidFill>
                  <a:schemeClr val="tx1"/>
                </a:solidFill>
                <a:latin typeface="宋体" panose="02010600030101010101" pitchFamily="2" charset="-122"/>
              </a:rPr>
              <a:t>m</a:t>
            </a:r>
            <a:r>
              <a:rPr lang="zh-CN" altLang="en-US" sz="2400" dirty="0">
                <a:solidFill>
                  <a:schemeClr val="tx1"/>
                </a:solidFill>
                <a:latin typeface="宋体" panose="02010600030101010101" pitchFamily="2" charset="-122"/>
              </a:rPr>
              <a:t>位的二进制</a:t>
            </a:r>
          </a:p>
          <a:p>
            <a:r>
              <a:rPr lang="zh-CN" altLang="en-US" sz="2400" dirty="0">
                <a:solidFill>
                  <a:schemeClr val="tx1"/>
                </a:solidFill>
                <a:latin typeface="宋体" panose="02010600030101010101" pitchFamily="2" charset="-122"/>
              </a:rPr>
              <a:t>对于</a:t>
            </a:r>
            <a:r>
              <a:rPr lang="en-US" altLang="zh-CN" sz="2400" dirty="0">
                <a:solidFill>
                  <a:schemeClr val="tx1"/>
                </a:solidFill>
                <a:latin typeface="宋体" panose="02010600030101010101" pitchFamily="2" charset="-122"/>
              </a:rPr>
              <a:t>n</a:t>
            </a:r>
            <a:r>
              <a:rPr lang="zh-CN" altLang="en-US" sz="2400" dirty="0">
                <a:solidFill>
                  <a:schemeClr val="tx1"/>
                </a:solidFill>
                <a:latin typeface="宋体" panose="02010600030101010101" pitchFamily="2" charset="-122"/>
              </a:rPr>
              <a:t>列的预约表最大禁止等待时间</a:t>
            </a:r>
            <a:r>
              <a:rPr lang="en-US" altLang="zh-CN" sz="2400" dirty="0">
                <a:solidFill>
                  <a:schemeClr val="tx1"/>
                </a:solidFill>
                <a:latin typeface="宋体" panose="02010600030101010101" pitchFamily="2" charset="-122"/>
              </a:rPr>
              <a:t>m&lt;=n-1</a:t>
            </a:r>
          </a:p>
          <a:p>
            <a:r>
              <a:rPr lang="zh-CN" altLang="en-US" sz="2400" dirty="0">
                <a:solidFill>
                  <a:schemeClr val="tx1"/>
                </a:solidFill>
                <a:latin typeface="宋体" panose="02010600030101010101" pitchFamily="2" charset="-122"/>
              </a:rPr>
              <a:t>可允许等待时间</a:t>
            </a:r>
            <a:r>
              <a:rPr lang="en-US" altLang="zh-CN" sz="2400" dirty="0">
                <a:solidFill>
                  <a:schemeClr val="tx1"/>
                </a:solidFill>
                <a:latin typeface="宋体" panose="02010600030101010101" pitchFamily="2" charset="-122"/>
              </a:rPr>
              <a:t>p  1&lt;=p&lt;=m-1</a:t>
            </a:r>
          </a:p>
          <a:p>
            <a:r>
              <a:rPr lang="en-US" altLang="zh-CN" sz="2400" dirty="0">
                <a:solidFill>
                  <a:schemeClr val="tx1"/>
                </a:solidFill>
                <a:latin typeface="宋体" panose="02010600030101010101" pitchFamily="2" charset="-122"/>
              </a:rPr>
              <a:t>C</a:t>
            </a:r>
            <a:r>
              <a:rPr lang="en-US" altLang="zh-CN" sz="2400" baseline="-20000" dirty="0">
                <a:solidFill>
                  <a:schemeClr val="tx1"/>
                </a:solidFill>
                <a:latin typeface="宋体" panose="02010600030101010101" pitchFamily="2" charset="-122"/>
              </a:rPr>
              <a:t>0</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a:t>
            </a:r>
            <a:r>
              <a:rPr lang="en-US" altLang="zh-CN" sz="2400" dirty="0" err="1">
                <a:solidFill>
                  <a:schemeClr val="tx1"/>
                </a:solidFill>
                <a:latin typeface="宋体" panose="02010600030101010101" pitchFamily="2" charset="-122"/>
              </a:rPr>
              <a:t>c</a:t>
            </a:r>
            <a:r>
              <a:rPr lang="en-US" altLang="zh-CN" sz="2400" baseline="-20000" dirty="0" err="1">
                <a:solidFill>
                  <a:schemeClr val="tx1"/>
                </a:solidFill>
                <a:latin typeface="宋体" panose="02010600030101010101" pitchFamily="2" charset="-122"/>
              </a:rPr>
              <a:t>N</a:t>
            </a:r>
            <a:r>
              <a:rPr lang="en-US" altLang="zh-CN" sz="2400" dirty="0">
                <a:solidFill>
                  <a:schemeClr val="tx1"/>
                </a:solidFill>
                <a:latin typeface="Times New Roman" panose="02020603050405020304" pitchFamily="18" charset="0"/>
              </a:rPr>
              <a:t>…</a:t>
            </a:r>
            <a:r>
              <a:rPr lang="en-US" altLang="zh-CN" sz="2400" dirty="0">
                <a:solidFill>
                  <a:schemeClr val="tx1"/>
                </a:solidFill>
                <a:latin typeface="宋体" panose="02010600030101010101" pitchFamily="2" charset="-122"/>
              </a:rPr>
              <a:t>c</a:t>
            </a:r>
            <a:r>
              <a:rPr lang="en-US" altLang="zh-CN" sz="2400" baseline="-20000" dirty="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c</a:t>
            </a:r>
            <a:r>
              <a:rPr lang="en-US" altLang="zh-CN" sz="2400" baseline="-20000" dirty="0">
                <a:solidFill>
                  <a:schemeClr val="tx1"/>
                </a:solidFill>
                <a:latin typeface="宋体" panose="02010600030101010101" pitchFamily="2" charset="-122"/>
              </a:rPr>
              <a:t>i</a:t>
            </a:r>
            <a:r>
              <a:rPr lang="en-US" altLang="zh-CN" sz="2400" dirty="0">
                <a:solidFill>
                  <a:schemeClr val="tx1"/>
                </a:solidFill>
                <a:latin typeface="宋体" panose="02010600030101010101" pitchFamily="2" charset="-122"/>
              </a:rPr>
              <a:t>=1</a:t>
            </a:r>
            <a:r>
              <a:rPr lang="zh-CN" altLang="en-US" sz="2400" dirty="0">
                <a:solidFill>
                  <a:schemeClr val="tx1"/>
                </a:solidFill>
                <a:latin typeface="宋体" panose="02010600030101010101" pitchFamily="2" charset="-122"/>
              </a:rPr>
              <a:t>冲突，</a:t>
            </a:r>
            <a:r>
              <a:rPr lang="en-US" altLang="zh-CN" sz="2400" dirty="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不冲突。</a:t>
            </a:r>
          </a:p>
          <a:p>
            <a:r>
              <a:rPr lang="zh-CN" altLang="en-US" sz="2400" dirty="0">
                <a:solidFill>
                  <a:schemeClr val="tx1"/>
                </a:solidFill>
                <a:latin typeface="宋体" panose="02010600030101010101" pitchFamily="2" charset="-122"/>
              </a:rPr>
              <a:t>本例：</a:t>
            </a:r>
            <a:r>
              <a:rPr lang="en-US" altLang="zh-CN" sz="2400" dirty="0">
                <a:solidFill>
                  <a:schemeClr val="tx1"/>
                </a:solidFill>
                <a:latin typeface="宋体" panose="02010600030101010101" pitchFamily="2" charset="-122"/>
              </a:rPr>
              <a:t>C</a:t>
            </a:r>
            <a:r>
              <a:rPr lang="en-US" altLang="zh-CN" sz="2400" baseline="-20000" dirty="0">
                <a:solidFill>
                  <a:schemeClr val="tx1"/>
                </a:solidFill>
                <a:latin typeface="宋体" panose="02010600030101010101" pitchFamily="2" charset="-122"/>
              </a:rPr>
              <a:t>0</a:t>
            </a:r>
            <a:r>
              <a:rPr lang="en-US" altLang="zh-CN" sz="2400" dirty="0">
                <a:solidFill>
                  <a:schemeClr val="tx1"/>
                </a:solidFill>
                <a:latin typeface="宋体" panose="02010600030101010101" pitchFamily="2" charset="-122"/>
              </a:rPr>
              <a:t>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10110001</a:t>
            </a:r>
            <a:r>
              <a:rPr lang="zh-CN" altLang="en-US" sz="2400" dirty="0">
                <a:solidFill>
                  <a:schemeClr val="tx1"/>
                </a:solidFill>
                <a:latin typeface="宋体" panose="02010600030101010101" pitchFamily="2" charset="-122"/>
              </a:rPr>
              <a:t>）</a:t>
            </a:r>
          </a:p>
          <a:p>
            <a:r>
              <a:rPr lang="en-US" altLang="zh-CN" sz="2400" dirty="0">
                <a:solidFill>
                  <a:schemeClr val="tx1"/>
                </a:solidFill>
                <a:latin typeface="宋体" panose="02010600030101010101" pitchFamily="2" charset="-122"/>
              </a:rPr>
              <a:t>C</a:t>
            </a:r>
            <a:r>
              <a:rPr lang="en-US" altLang="zh-CN" sz="2400" baseline="-20000" dirty="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产生方法根据禁止表</a:t>
            </a:r>
            <a:r>
              <a:rPr lang="en-US" altLang="zh-CN" sz="2400" dirty="0">
                <a:solidFill>
                  <a:schemeClr val="tx1"/>
                </a:solidFill>
                <a:latin typeface="宋体" panose="02010600030101010101" pitchFamily="2" charset="-122"/>
              </a:rPr>
              <a:t>F</a:t>
            </a:r>
            <a:r>
              <a:rPr lang="zh-CN" altLang="en-US" sz="2400" dirty="0">
                <a:solidFill>
                  <a:schemeClr val="tx1"/>
                </a:solidFill>
                <a:latin typeface="宋体" panose="02010600030101010101" pitchFamily="2" charset="-122"/>
              </a:rPr>
              <a:t>的禁止等待时间在</a:t>
            </a:r>
            <a:r>
              <a:rPr lang="en-US" altLang="zh-CN" sz="2400" dirty="0">
                <a:solidFill>
                  <a:schemeClr val="tx1"/>
                </a:solidFill>
                <a:latin typeface="宋体" panose="02010600030101010101" pitchFamily="2" charset="-122"/>
              </a:rPr>
              <a:t>C</a:t>
            </a:r>
            <a:r>
              <a:rPr lang="en-US" altLang="zh-CN" sz="2400" baseline="-20000" dirty="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相应位置</a:t>
            </a:r>
            <a:r>
              <a:rPr lang="en-US" altLang="zh-CN" sz="2400" dirty="0">
                <a:solidFill>
                  <a:schemeClr val="tx1"/>
                </a:solidFill>
                <a:latin typeface="宋体" panose="02010600030101010101" pitchFamily="2" charset="-122"/>
              </a:rPr>
              <a:t>1</a:t>
            </a:r>
            <a:r>
              <a:rPr lang="zh-CN" altLang="en-US" sz="2400" dirty="0">
                <a:solidFill>
                  <a:schemeClr val="tx1"/>
                </a:solidFill>
                <a:latin typeface="宋体" panose="02010600030101010101" pitchFamily="2" charset="-122"/>
              </a:rPr>
              <a:t>，其余位置</a:t>
            </a:r>
            <a:r>
              <a:rPr lang="en-US" altLang="zh-CN" sz="2400" dirty="0">
                <a:solidFill>
                  <a:schemeClr val="tx1"/>
                </a:solidFill>
                <a:latin typeface="宋体" panose="02010600030101010101" pitchFamily="2" charset="-122"/>
              </a:rPr>
              <a:t>0</a:t>
            </a:r>
          </a:p>
        </p:txBody>
      </p:sp>
      <p:graphicFrame>
        <p:nvGraphicFramePr>
          <p:cNvPr id="17414" name="对象 218116"/>
          <p:cNvGraphicFramePr/>
          <p:nvPr/>
        </p:nvGraphicFramePr>
        <p:xfrm>
          <a:off x="6710680" y="2451735"/>
          <a:ext cx="4718050" cy="2157730"/>
        </p:xfrm>
        <a:graphic>
          <a:graphicData uri="http://schemas.openxmlformats.org/presentationml/2006/ole">
            <mc:AlternateContent xmlns:mc="http://schemas.openxmlformats.org/markup-compatibility/2006">
              <mc:Choice xmlns:v="urn:schemas-microsoft-com:vml" Requires="v">
                <p:oleObj r:id="rId3" imgW="2923540" imgH="1332230" progId="Excel.Sheet.8">
                  <p:embed/>
                </p:oleObj>
              </mc:Choice>
              <mc:Fallback>
                <p:oleObj r:id="rId3" imgW="2923540" imgH="1332230" progId="Excel.Sheet.8">
                  <p:embed/>
                  <p:pic>
                    <p:nvPicPr>
                      <p:cNvPr id="0" name="图片 3078"/>
                      <p:cNvPicPr/>
                      <p:nvPr/>
                    </p:nvPicPr>
                    <p:blipFill>
                      <a:blip r:embed="rId4"/>
                      <a:stretch>
                        <a:fillRect/>
                      </a:stretch>
                    </p:blipFill>
                    <p:spPr>
                      <a:xfrm>
                        <a:off x="6710680" y="2451735"/>
                        <a:ext cx="4718050" cy="2157730"/>
                      </a:xfrm>
                      <a:prstGeom prst="rect">
                        <a:avLst/>
                      </a:prstGeom>
                      <a:noFill/>
                      <a:ln w="38100">
                        <a:noFill/>
                        <a:miter/>
                      </a:ln>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49</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19461" name="文本占位符 219138" descr="Rectangle: Click to edit Master text styles&#10;Second level&#10;Third level&#10;Fourth level&#10;Fifth level"/>
          <p:cNvSpPr>
            <a:spLocks noGrp="1"/>
          </p:cNvSpPr>
          <p:nvPr>
            <p:ph idx="1"/>
          </p:nvPr>
        </p:nvSpPr>
        <p:spPr>
          <a:xfrm>
            <a:off x="160655" y="4603750"/>
            <a:ext cx="6779260" cy="1828800"/>
          </a:xfrm>
        </p:spPr>
        <p:txBody>
          <a:bodyPr anchor="t"/>
          <a:lstStyle/>
          <a:p>
            <a:pPr>
              <a:lnSpc>
                <a:spcPct val="90000"/>
              </a:lnSpc>
            </a:pPr>
            <a:r>
              <a:rPr lang="en-US" altLang="zh-CN" sz="2400">
                <a:solidFill>
                  <a:srgbClr val="CC6600"/>
                </a:solidFill>
                <a:latin typeface="宋体" panose="02010600030101010101" pitchFamily="2" charset="-122"/>
              </a:rPr>
              <a:t>a.</a:t>
            </a:r>
            <a:r>
              <a:rPr lang="en-US" altLang="zh-CN" sz="2400"/>
              <a:t> </a:t>
            </a:r>
            <a:r>
              <a:rPr lang="en-US" altLang="zh-CN" sz="2400">
                <a:solidFill>
                  <a:schemeClr val="tx1"/>
                </a:solidFill>
                <a:latin typeface="宋体" panose="02010600030101010101" pitchFamily="2" charset="-122"/>
              </a:rPr>
              <a:t>C</a:t>
            </a:r>
            <a:r>
              <a:rPr lang="en-US" altLang="zh-CN" sz="2400" baseline="-2000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每过一拍逻辑右移一位，若移出</a:t>
            </a:r>
            <a:r>
              <a:rPr lang="en-US" altLang="zh-CN" sz="2400" dirty="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，则允许后续指令进入流水线，再与</a:t>
            </a:r>
            <a:r>
              <a:rPr lang="en-US" altLang="zh-CN" sz="2400">
                <a:solidFill>
                  <a:schemeClr val="tx1"/>
                </a:solidFill>
                <a:latin typeface="宋体" panose="02010600030101010101" pitchFamily="2" charset="-122"/>
              </a:rPr>
              <a:t>C</a:t>
            </a:r>
            <a:r>
              <a:rPr lang="en-US" altLang="zh-CN" sz="2400" baseline="-2000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按位“或”，形成新的冲突向量</a:t>
            </a:r>
            <a:r>
              <a:rPr lang="en-US" altLang="zh-CN" sz="2400" err="1">
                <a:solidFill>
                  <a:schemeClr val="tx1"/>
                </a:solidFill>
                <a:latin typeface="宋体" panose="02010600030101010101" pitchFamily="2" charset="-122"/>
              </a:rPr>
              <a:t>C</a:t>
            </a:r>
            <a:r>
              <a:rPr lang="en-US" altLang="zh-CN" sz="2400" baseline="-20000" err="1">
                <a:solidFill>
                  <a:schemeClr val="tx1"/>
                </a:solidFill>
                <a:latin typeface="宋体" panose="02010600030101010101" pitchFamily="2" charset="-122"/>
              </a:rPr>
              <a:t>i</a:t>
            </a:r>
            <a:r>
              <a:rPr lang="zh-CN" altLang="en-US" sz="2400" dirty="0">
                <a:solidFill>
                  <a:schemeClr val="tx1"/>
                </a:solidFill>
                <a:latin typeface="宋体" panose="02010600030101010101" pitchFamily="2" charset="-122"/>
              </a:rPr>
              <a:t>；（根据禁止表</a:t>
            </a:r>
            <a:r>
              <a:rPr lang="en-US" altLang="zh-CN" sz="2400" dirty="0">
                <a:solidFill>
                  <a:schemeClr val="tx1"/>
                </a:solidFill>
                <a:latin typeface="宋体" panose="02010600030101010101" pitchFamily="2" charset="-122"/>
              </a:rPr>
              <a:t>F</a:t>
            </a:r>
            <a:r>
              <a:rPr lang="zh-CN" altLang="en-US" sz="2400" dirty="0">
                <a:solidFill>
                  <a:schemeClr val="tx1"/>
                </a:solidFill>
                <a:latin typeface="宋体" panose="02010600030101010101" pitchFamily="2" charset="-122"/>
              </a:rPr>
              <a:t>的允许等待时间，本例：</a:t>
            </a:r>
            <a:r>
              <a:rPr lang="en-US" altLang="zh-CN" sz="2400" dirty="0">
                <a:solidFill>
                  <a:schemeClr val="tx1"/>
                </a:solidFill>
                <a:latin typeface="宋体" panose="02010600030101010101" pitchFamily="2" charset="-122"/>
              </a:rPr>
              <a:t>2</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3</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4</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7,</a:t>
            </a:r>
            <a:r>
              <a:rPr lang="zh-CN" altLang="en-US" sz="2400" dirty="0">
                <a:solidFill>
                  <a:schemeClr val="tx1"/>
                </a:solidFill>
                <a:latin typeface="宋体" panose="02010600030101010101" pitchFamily="2" charset="-122"/>
              </a:rPr>
              <a:t>就是</a:t>
            </a:r>
            <a:r>
              <a:rPr lang="en-US" altLang="zh-CN" sz="2400">
                <a:solidFill>
                  <a:schemeClr val="tx1"/>
                </a:solidFill>
                <a:latin typeface="宋体" panose="02010600030101010101" pitchFamily="2" charset="-122"/>
              </a:rPr>
              <a:t>C</a:t>
            </a:r>
            <a:r>
              <a:rPr lang="en-US" altLang="zh-CN" sz="2400" baseline="-2000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中</a:t>
            </a:r>
            <a:r>
              <a:rPr lang="en-US" altLang="zh-CN" sz="2400" dirty="0">
                <a:solidFill>
                  <a:schemeClr val="tx1"/>
                </a:solidFill>
                <a:latin typeface="宋体" panose="02010600030101010101" pitchFamily="2" charset="-122"/>
              </a:rPr>
              <a:t>0</a:t>
            </a:r>
            <a:r>
              <a:rPr lang="zh-CN" altLang="en-US" sz="2400" dirty="0">
                <a:solidFill>
                  <a:schemeClr val="tx1"/>
                </a:solidFill>
                <a:latin typeface="宋体" panose="02010600030101010101" pitchFamily="2" charset="-122"/>
              </a:rPr>
              <a:t>的位置）</a:t>
            </a:r>
          </a:p>
          <a:p>
            <a:pPr>
              <a:lnSpc>
                <a:spcPct val="90000"/>
              </a:lnSpc>
            </a:pPr>
            <a:endParaRPr lang="zh-CN" altLang="en-US" sz="2400">
              <a:solidFill>
                <a:schemeClr val="tx1"/>
              </a:solidFill>
              <a:latin typeface="宋体" panose="02010600030101010101" pitchFamily="2" charset="-122"/>
            </a:endParaRPr>
          </a:p>
        </p:txBody>
      </p:sp>
      <p:grpSp>
        <p:nvGrpSpPr>
          <p:cNvPr id="19462" name="组合 219139"/>
          <p:cNvGrpSpPr/>
          <p:nvPr/>
        </p:nvGrpSpPr>
        <p:grpSpPr>
          <a:xfrm>
            <a:off x="904875" y="1981200"/>
            <a:ext cx="5486400" cy="2438400"/>
            <a:chOff x="816" y="2352"/>
            <a:chExt cx="3456" cy="1536"/>
          </a:xfrm>
        </p:grpSpPr>
        <p:sp>
          <p:nvSpPr>
            <p:cNvPr id="19463" name="流程图: 终止 219140"/>
            <p:cNvSpPr/>
            <p:nvPr/>
          </p:nvSpPr>
          <p:spPr>
            <a:xfrm>
              <a:off x="1968" y="2592"/>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10110001</a:t>
              </a:r>
            </a:p>
          </p:txBody>
        </p:sp>
        <p:sp>
          <p:nvSpPr>
            <p:cNvPr id="19464" name="流程图: 终止 219141"/>
            <p:cNvSpPr/>
            <p:nvPr/>
          </p:nvSpPr>
          <p:spPr>
            <a:xfrm>
              <a:off x="816" y="3168"/>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10110111</a:t>
              </a:r>
            </a:p>
          </p:txBody>
        </p:sp>
        <p:sp>
          <p:nvSpPr>
            <p:cNvPr id="19465" name="流程图: 终止 219142"/>
            <p:cNvSpPr/>
            <p:nvPr/>
          </p:nvSpPr>
          <p:spPr>
            <a:xfrm>
              <a:off x="3072" y="3168"/>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10111101</a:t>
              </a:r>
            </a:p>
          </p:txBody>
        </p:sp>
        <p:sp>
          <p:nvSpPr>
            <p:cNvPr id="19466" name="流程图: 终止 219143"/>
            <p:cNvSpPr/>
            <p:nvPr/>
          </p:nvSpPr>
          <p:spPr>
            <a:xfrm>
              <a:off x="816" y="3696"/>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10111011</a:t>
              </a:r>
            </a:p>
          </p:txBody>
        </p:sp>
        <p:sp>
          <p:nvSpPr>
            <p:cNvPr id="19467" name="文本框 219144"/>
            <p:cNvSpPr txBox="1"/>
            <p:nvPr/>
          </p:nvSpPr>
          <p:spPr>
            <a:xfrm>
              <a:off x="2544" y="2352"/>
              <a:ext cx="691" cy="232"/>
            </a:xfrm>
            <a:prstGeom prst="rect">
              <a:avLst/>
            </a:prstGeom>
            <a:noFill/>
            <a:ln w="9525">
              <a:noFill/>
            </a:ln>
          </p:spPr>
          <p:txBody>
            <a:bodyPr wrap="none" anchor="t">
              <a:spAutoFit/>
            </a:bodyPr>
            <a:lstStyle/>
            <a:p>
              <a:r>
                <a:rPr lang="zh-CN" altLang="en-US" sz="1800" dirty="0">
                  <a:solidFill>
                    <a:schemeClr val="tx1"/>
                  </a:solidFill>
                  <a:latin typeface="Times New Roman" panose="02020603050405020304" pitchFamily="18" charset="0"/>
                  <a:ea typeface="宋体" panose="02010600030101010101" pitchFamily="2" charset="-122"/>
                </a:rPr>
                <a:t>初始状态</a:t>
              </a:r>
              <a:endParaRPr lang="zh-CN" altLang="en-US" sz="1800">
                <a:solidFill>
                  <a:schemeClr val="tx1"/>
                </a:solidFill>
                <a:latin typeface="Times New Roman" panose="02020603050405020304" pitchFamily="18" charset="0"/>
                <a:ea typeface="宋体" panose="02010600030101010101" pitchFamily="2" charset="-122"/>
              </a:endParaRPr>
            </a:p>
          </p:txBody>
        </p:sp>
        <p:sp>
          <p:nvSpPr>
            <p:cNvPr id="19468" name="直接连接符 219145"/>
            <p:cNvSpPr/>
            <p:nvPr/>
          </p:nvSpPr>
          <p:spPr>
            <a:xfrm>
              <a:off x="2544" y="2400"/>
              <a:ext cx="0" cy="192"/>
            </a:xfrm>
            <a:prstGeom prst="line">
              <a:avLst/>
            </a:prstGeom>
            <a:ln w="9525" cap="flat" cmpd="sng">
              <a:solidFill>
                <a:schemeClr val="tx1"/>
              </a:solidFill>
              <a:prstDash val="solid"/>
              <a:round/>
              <a:headEnd type="none" w="med" len="med"/>
              <a:tailEnd type="triangle" w="med" len="med"/>
            </a:ln>
          </p:spPr>
        </p:sp>
        <p:sp>
          <p:nvSpPr>
            <p:cNvPr id="19469" name="直接连接符 219146"/>
            <p:cNvSpPr/>
            <p:nvPr/>
          </p:nvSpPr>
          <p:spPr>
            <a:xfrm flipH="1">
              <a:off x="1872" y="2784"/>
              <a:ext cx="720" cy="912"/>
            </a:xfrm>
            <a:prstGeom prst="line">
              <a:avLst/>
            </a:prstGeom>
            <a:ln w="9525" cap="flat" cmpd="sng">
              <a:solidFill>
                <a:schemeClr val="tx1"/>
              </a:solidFill>
              <a:prstDash val="solid"/>
              <a:round/>
              <a:headEnd type="none" w="med" len="med"/>
              <a:tailEnd type="triangle" w="med" len="med"/>
            </a:ln>
          </p:spPr>
        </p:sp>
        <p:sp>
          <p:nvSpPr>
            <p:cNvPr id="19470" name="直接连接符 219147"/>
            <p:cNvSpPr/>
            <p:nvPr/>
          </p:nvSpPr>
          <p:spPr>
            <a:xfrm>
              <a:off x="2976" y="2784"/>
              <a:ext cx="672" cy="384"/>
            </a:xfrm>
            <a:prstGeom prst="line">
              <a:avLst/>
            </a:prstGeom>
            <a:ln w="9525" cap="flat" cmpd="sng">
              <a:solidFill>
                <a:schemeClr val="tx1"/>
              </a:solidFill>
              <a:prstDash val="solid"/>
              <a:round/>
              <a:headEnd type="none" w="med" len="med"/>
              <a:tailEnd type="triangle" w="med" len="med"/>
            </a:ln>
          </p:spPr>
        </p:sp>
        <p:sp>
          <p:nvSpPr>
            <p:cNvPr id="19471" name="直接连接符 219148"/>
            <p:cNvSpPr/>
            <p:nvPr/>
          </p:nvSpPr>
          <p:spPr>
            <a:xfrm flipH="1">
              <a:off x="1440" y="2784"/>
              <a:ext cx="768" cy="384"/>
            </a:xfrm>
            <a:prstGeom prst="line">
              <a:avLst/>
            </a:prstGeom>
            <a:ln w="9525" cap="flat" cmpd="sng">
              <a:solidFill>
                <a:schemeClr val="tx1"/>
              </a:solidFill>
              <a:prstDash val="solid"/>
              <a:round/>
              <a:headEnd type="none" w="med" len="med"/>
              <a:tailEnd type="triangle" w="med" len="med"/>
            </a:ln>
          </p:spPr>
        </p:sp>
        <p:sp>
          <p:nvSpPr>
            <p:cNvPr id="19472" name="文本框 219149"/>
            <p:cNvSpPr txBox="1"/>
            <p:nvPr/>
          </p:nvSpPr>
          <p:spPr>
            <a:xfrm>
              <a:off x="1628" y="2793"/>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3</a:t>
              </a:r>
            </a:p>
          </p:txBody>
        </p:sp>
        <p:sp>
          <p:nvSpPr>
            <p:cNvPr id="19473" name="文本框 219150"/>
            <p:cNvSpPr txBox="1"/>
            <p:nvPr/>
          </p:nvSpPr>
          <p:spPr>
            <a:xfrm>
              <a:off x="2246" y="3129"/>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4</a:t>
              </a:r>
            </a:p>
          </p:txBody>
        </p:sp>
        <p:sp>
          <p:nvSpPr>
            <p:cNvPr id="19474" name="文本框 219151"/>
            <p:cNvSpPr txBox="1"/>
            <p:nvPr/>
          </p:nvSpPr>
          <p:spPr>
            <a:xfrm>
              <a:off x="3302" y="2793"/>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2</a:t>
              </a:r>
            </a:p>
          </p:txBody>
        </p:sp>
        <p:sp>
          <p:nvSpPr>
            <p:cNvPr id="19475" name="任意多边形 219152"/>
            <p:cNvSpPr/>
            <p:nvPr/>
          </p:nvSpPr>
          <p:spPr>
            <a:xfrm>
              <a:off x="2732" y="2784"/>
              <a:ext cx="222" cy="240"/>
            </a:xfrm>
            <a:custGeom>
              <a:avLst/>
              <a:gdLst/>
              <a:ahLst/>
              <a:cxnLst/>
              <a:rect l="0" t="0" r="0" b="0"/>
              <a:pathLst>
                <a:path w="222" h="240">
                  <a:moveTo>
                    <a:pt x="148" y="0"/>
                  </a:moveTo>
                  <a:lnTo>
                    <a:pt x="222" y="92"/>
                  </a:lnTo>
                  <a:lnTo>
                    <a:pt x="207" y="240"/>
                  </a:lnTo>
                  <a:lnTo>
                    <a:pt x="74" y="240"/>
                  </a:lnTo>
                  <a:lnTo>
                    <a:pt x="0" y="122"/>
                  </a:lnTo>
                  <a:lnTo>
                    <a:pt x="3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19476" name="文本框 219153"/>
            <p:cNvSpPr txBox="1"/>
            <p:nvPr/>
          </p:nvSpPr>
          <p:spPr>
            <a:xfrm>
              <a:off x="2726" y="3029"/>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grpSp>
      <p:sp>
        <p:nvSpPr>
          <p:cNvPr id="19460" name="标题 219137"/>
          <p:cNvSpPr>
            <a:spLocks noGrp="1"/>
          </p:cNvSpPr>
          <p:nvPr>
            <p:ph type="title"/>
          </p:nvPr>
        </p:nvSpPr>
        <p:spPr>
          <a:xfrm>
            <a:off x="160655" y="1150620"/>
            <a:ext cx="6974205" cy="511175"/>
          </a:xfrm>
        </p:spPr>
        <p:txBody>
          <a:bodyPr anchor="b"/>
          <a:lstStyle/>
          <a:p>
            <a:r>
              <a:rPr lang="zh-CN" altLang="en-US" sz="2800" b="0" dirty="0">
                <a:solidFill>
                  <a:srgbClr val="CC3300"/>
                </a:solidFill>
                <a:latin typeface="宋体" panose="02010600030101010101" pitchFamily="2" charset="-122"/>
              </a:rPr>
              <a:t>（</a:t>
            </a:r>
            <a:r>
              <a:rPr lang="en-US" altLang="zh-CN" sz="2800" b="0" dirty="0">
                <a:solidFill>
                  <a:srgbClr val="CC3300"/>
                </a:solidFill>
                <a:latin typeface="宋体" panose="02010600030101010101" pitchFamily="2" charset="-122"/>
              </a:rPr>
              <a:t>4</a:t>
            </a:r>
            <a:r>
              <a:rPr lang="zh-CN" altLang="en-US" sz="2800" b="0" dirty="0">
                <a:solidFill>
                  <a:srgbClr val="CC3300"/>
                </a:solidFill>
                <a:latin typeface="宋体" panose="02010600030101010101" pitchFamily="2" charset="-122"/>
              </a:rPr>
              <a:t>）由初始冲突向量</a:t>
            </a:r>
            <a:r>
              <a:rPr lang="en-US" altLang="zh-CN" sz="2800" b="0">
                <a:solidFill>
                  <a:srgbClr val="CC3300"/>
                </a:solidFill>
                <a:latin typeface="宋体" panose="02010600030101010101" pitchFamily="2" charset="-122"/>
              </a:rPr>
              <a:t>C</a:t>
            </a:r>
            <a:r>
              <a:rPr lang="en-US" altLang="zh-CN" sz="2800" b="0" baseline="-20000">
                <a:solidFill>
                  <a:srgbClr val="CC3300"/>
                </a:solidFill>
                <a:latin typeface="宋体" panose="02010600030101010101" pitchFamily="2" charset="-122"/>
              </a:rPr>
              <a:t>0</a:t>
            </a:r>
            <a:r>
              <a:rPr lang="zh-CN" altLang="en-US" sz="2800" b="0" dirty="0">
                <a:solidFill>
                  <a:srgbClr val="CC3300"/>
                </a:solidFill>
                <a:latin typeface="宋体" panose="02010600030101010101" pitchFamily="2" charset="-122"/>
              </a:rPr>
              <a:t>形成状态转换图</a:t>
            </a:r>
            <a:endParaRPr lang="zh-CN" altLang="en-US" sz="2800" b="0">
              <a:solidFill>
                <a:srgbClr val="CC3300"/>
              </a:solidFill>
              <a:latin typeface="宋体" panose="02010600030101010101" pitchFamily="2" charset="-122"/>
            </a:endParaRPr>
          </a:p>
        </p:txBody>
      </p:sp>
      <p:sp>
        <p:nvSpPr>
          <p:cNvPr id="21508" name="文本占位符 221186" descr="Rectangle: Click to edit Master text styles&#10;Second level&#10;Third level&#10;Fourth level&#10;Fifth level"/>
          <p:cNvSpPr>
            <a:spLocks noGrp="1"/>
          </p:cNvSpPr>
          <p:nvPr/>
        </p:nvSpPr>
        <p:spPr>
          <a:xfrm>
            <a:off x="6701155" y="800100"/>
            <a:ext cx="5565775" cy="41148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方法：</a:t>
            </a:r>
            <a:r>
              <a:rPr lang="zh-CN" altLang="en-US" sz="2400" dirty="0">
                <a:solidFill>
                  <a:schemeClr val="tx1"/>
                </a:solidFill>
                <a:latin typeface="宋体" panose="02010600030101010101" pitchFamily="2" charset="-122"/>
              </a:rPr>
              <a:t>冲突向量</a:t>
            </a:r>
            <a:r>
              <a:rPr lang="en-US" altLang="zh-CN" sz="2400">
                <a:solidFill>
                  <a:schemeClr val="tx1"/>
                </a:solidFill>
                <a:latin typeface="宋体" panose="02010600030101010101" pitchFamily="2" charset="-122"/>
              </a:rPr>
              <a:t>C0</a:t>
            </a:r>
            <a:r>
              <a:rPr lang="zh-CN" altLang="en-US" sz="2400" dirty="0">
                <a:solidFill>
                  <a:schemeClr val="tx1"/>
                </a:solidFill>
                <a:latin typeface="宋体" panose="02010600030101010101" pitchFamily="2" charset="-122"/>
              </a:rPr>
              <a:t>经过移位后和后续指令（该指令仍然具备冲突向量</a:t>
            </a:r>
            <a:r>
              <a:rPr lang="en-US" altLang="zh-CN" sz="2400">
                <a:solidFill>
                  <a:schemeClr val="tx1"/>
                </a:solidFill>
                <a:latin typeface="宋体" panose="02010600030101010101" pitchFamily="2" charset="-122"/>
              </a:rPr>
              <a:t>C0</a:t>
            </a:r>
            <a:r>
              <a:rPr lang="zh-CN" altLang="en-US" sz="2400">
                <a:solidFill>
                  <a:schemeClr val="tx1"/>
                </a:solidFill>
                <a:latin typeface="宋体" panose="02010600030101010101" pitchFamily="2" charset="-122"/>
              </a:rPr>
              <a:t>特征</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求或</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得出新的冲突向量</a:t>
            </a:r>
            <a:r>
              <a:rPr lang="en-US" altLang="zh-CN" sz="2400" err="1">
                <a:solidFill>
                  <a:schemeClr val="tx1"/>
                </a:solidFill>
                <a:latin typeface="宋体" panose="02010600030101010101" pitchFamily="2" charset="-122"/>
              </a:rPr>
              <a:t>C</a:t>
            </a:r>
            <a:r>
              <a:rPr lang="en-US" altLang="zh-CN" sz="2400" baseline="-25000" err="1">
                <a:solidFill>
                  <a:schemeClr val="tx1"/>
                </a:solidFill>
                <a:latin typeface="宋体" panose="02010600030101010101" pitchFamily="2" charset="-122"/>
              </a:rPr>
              <a:t>i</a:t>
            </a:r>
          </a:p>
        </p:txBody>
      </p:sp>
      <p:pic>
        <p:nvPicPr>
          <p:cNvPr id="3" name="图片 2"/>
          <p:cNvPicPr>
            <a:picLocks noChangeAspect="1"/>
          </p:cNvPicPr>
          <p:nvPr/>
        </p:nvPicPr>
        <p:blipFill>
          <a:blip r:embed="rId3"/>
          <a:stretch>
            <a:fillRect/>
          </a:stretch>
        </p:blipFill>
        <p:spPr>
          <a:xfrm>
            <a:off x="7305675" y="2057400"/>
            <a:ext cx="4012565" cy="44284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44024" y="410845"/>
            <a:ext cx="3269343" cy="511110"/>
          </a:xfrm>
        </p:spPr>
        <p:txBody>
          <a:bodyPr>
            <a:normAutofit/>
          </a:bodyPr>
          <a:lstStyle/>
          <a:p>
            <a:r>
              <a:rPr dirty="0"/>
              <a:t>4.1.1  重叠方式</a:t>
            </a:r>
          </a:p>
        </p:txBody>
      </p:sp>
      <p:sp>
        <p:nvSpPr>
          <p:cNvPr id="31" name="矩形 30"/>
          <p:cNvSpPr/>
          <p:nvPr/>
        </p:nvSpPr>
        <p:spPr>
          <a:xfrm>
            <a:off x="701040" y="1273810"/>
            <a:ext cx="10194290" cy="5077460"/>
          </a:xfrm>
          <a:prstGeom prst="rect">
            <a:avLst/>
          </a:prstGeom>
        </p:spPr>
        <p:txBody>
          <a:bodyPr wrap="square">
            <a:spAutoFit/>
            <a:scene3d>
              <a:camera prst="orthographicFront"/>
              <a:lightRig rig="threePt" dir="t"/>
            </a:scene3d>
          </a:bodyPr>
          <a:lstStyle/>
          <a:p>
            <a:pPr fontAlgn="auto">
              <a:lnSpc>
                <a:spcPct val="100000"/>
              </a:lnSpc>
            </a:pPr>
            <a:r>
              <a:rPr sz="3600" dirty="0">
                <a:sym typeface="+mn-ea"/>
              </a:rPr>
              <a:t>并行性概念：</a:t>
            </a:r>
          </a:p>
          <a:p>
            <a:pPr fontAlgn="auto">
              <a:lnSpc>
                <a:spcPct val="100000"/>
              </a:lnSpc>
            </a:pPr>
            <a:r>
              <a:rPr sz="3600" dirty="0">
                <a:sym typeface="+mn-ea"/>
              </a:rPr>
              <a:t>并行</a:t>
            </a:r>
          </a:p>
          <a:p>
            <a:pPr marL="342900" indent="-342900" fontAlgn="auto">
              <a:lnSpc>
                <a:spcPct val="100000"/>
              </a:lnSpc>
              <a:buFont typeface="Arial" panose="020B0604020202020204" pitchFamily="34" charset="0"/>
              <a:buChar char="•"/>
            </a:pPr>
            <a:r>
              <a:rPr sz="3600" dirty="0">
                <a:sym typeface="+mn-ea"/>
              </a:rPr>
              <a:t>为啥并行</a:t>
            </a:r>
          </a:p>
          <a:p>
            <a:pPr fontAlgn="auto">
              <a:lnSpc>
                <a:spcPct val="100000"/>
              </a:lnSpc>
            </a:pPr>
            <a:r>
              <a:rPr sz="3600" dirty="0">
                <a:sym typeface="+mn-ea"/>
              </a:rPr>
              <a:t>提高机器处理速度</a:t>
            </a:r>
          </a:p>
          <a:p>
            <a:pPr marL="342900" indent="-342900" fontAlgn="auto">
              <a:lnSpc>
                <a:spcPct val="100000"/>
              </a:lnSpc>
              <a:buFont typeface="Arial" panose="020B0604020202020204" pitchFamily="34" charset="0"/>
              <a:buChar char="•"/>
            </a:pPr>
            <a:r>
              <a:rPr sz="3600" dirty="0">
                <a:sym typeface="+mn-ea"/>
              </a:rPr>
              <a:t> 并行性＝设备的简单重复？</a:t>
            </a:r>
          </a:p>
          <a:p>
            <a:pPr fontAlgn="auto">
              <a:lnSpc>
                <a:spcPct val="100000"/>
              </a:lnSpc>
            </a:pPr>
            <a:r>
              <a:rPr sz="3600" dirty="0">
                <a:sym typeface="+mn-ea"/>
              </a:rPr>
              <a:t>No </a:t>
            </a:r>
          </a:p>
          <a:p>
            <a:pPr fontAlgn="auto">
              <a:lnSpc>
                <a:spcPct val="100000"/>
              </a:lnSpc>
            </a:pPr>
            <a:endParaRPr sz="3600" dirty="0">
              <a:sym typeface="+mn-ea"/>
            </a:endParaRPr>
          </a:p>
          <a:p>
            <a:pPr fontAlgn="auto">
              <a:lnSpc>
                <a:spcPct val="100000"/>
              </a:lnSpc>
            </a:pPr>
            <a:r>
              <a:rPr sz="3600" dirty="0">
                <a:sym typeface="+mn-ea"/>
              </a:rPr>
              <a:t>还可以是：指令先行提取技术、流水线技术、并发执行多道程序等</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50</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19461" name="文本占位符 219138" descr="Rectangle: Click to edit Master text styles&#10;Second level&#10;Third level&#10;Fourth level&#10;Fifth level"/>
          <p:cNvSpPr>
            <a:spLocks noGrp="1"/>
          </p:cNvSpPr>
          <p:nvPr>
            <p:ph idx="1"/>
          </p:nvPr>
        </p:nvSpPr>
        <p:spPr>
          <a:xfrm>
            <a:off x="325120" y="1198245"/>
            <a:ext cx="5450840" cy="1828800"/>
          </a:xfrm>
        </p:spPr>
        <p:txBody>
          <a:bodyPr anchor="t"/>
          <a:lstStyle/>
          <a:p>
            <a:pPr>
              <a:lnSpc>
                <a:spcPct val="90000"/>
              </a:lnSpc>
            </a:pPr>
            <a:r>
              <a:rPr lang="en-US" altLang="zh-CN" sz="2400">
                <a:solidFill>
                  <a:srgbClr val="CC6600"/>
                </a:solidFill>
                <a:latin typeface="宋体" panose="02010600030101010101" pitchFamily="2" charset="-122"/>
                <a:sym typeface="+mn-ea"/>
              </a:rPr>
              <a:t>b.</a:t>
            </a:r>
            <a:r>
              <a:rPr lang="zh-CN" altLang="en-US" sz="2400" err="1">
                <a:latin typeface="宋体" panose="02010600030101010101" pitchFamily="2" charset="-122"/>
                <a:sym typeface="+mn-ea"/>
              </a:rPr>
              <a:t>各</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再每过一拍逻辑右移一位，若移出</a:t>
            </a:r>
            <a:r>
              <a:rPr lang="en-US" altLang="zh-CN" sz="2400" dirty="0">
                <a:latin typeface="宋体" panose="02010600030101010101" pitchFamily="2" charset="-122"/>
                <a:sym typeface="+mn-ea"/>
              </a:rPr>
              <a:t>0</a:t>
            </a:r>
            <a:r>
              <a:rPr lang="zh-CN" altLang="en-US" sz="2400" dirty="0">
                <a:latin typeface="宋体" panose="02010600030101010101" pitchFamily="2" charset="-122"/>
                <a:sym typeface="+mn-ea"/>
              </a:rPr>
              <a:t>，允许后续指令进入，再与</a:t>
            </a:r>
            <a:r>
              <a:rPr lang="en-US" altLang="zh-CN" sz="2400">
                <a:latin typeface="宋体" panose="02010600030101010101" pitchFamily="2" charset="-122"/>
                <a:sym typeface="+mn-ea"/>
              </a:rPr>
              <a:t>C</a:t>
            </a:r>
            <a:r>
              <a:rPr lang="en-US" altLang="zh-CN" sz="2400" baseline="-20000">
                <a:latin typeface="宋体" panose="02010600030101010101" pitchFamily="2" charset="-122"/>
                <a:sym typeface="+mn-ea"/>
              </a:rPr>
              <a:t>0</a:t>
            </a:r>
            <a:r>
              <a:rPr lang="zh-CN" altLang="en-US" sz="2400" dirty="0">
                <a:latin typeface="宋体" panose="02010600030101010101" pitchFamily="2" charset="-122"/>
                <a:sym typeface="+mn-ea"/>
              </a:rPr>
              <a:t>按位“或”，形成新的冲突向量</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ij</a:t>
            </a:r>
            <a:r>
              <a:rPr lang="zh-CN" altLang="en-US" sz="2400" dirty="0">
                <a:latin typeface="宋体" panose="02010600030101010101" pitchFamily="2" charset="-122"/>
                <a:sym typeface="+mn-ea"/>
              </a:rPr>
              <a:t>；（如何判断？可以根据</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中的</a:t>
            </a:r>
            <a:r>
              <a:rPr lang="en-US" altLang="zh-CN" sz="2400" dirty="0">
                <a:latin typeface="宋体" panose="02010600030101010101" pitchFamily="2" charset="-122"/>
                <a:sym typeface="+mn-ea"/>
              </a:rPr>
              <a:t>0</a:t>
            </a:r>
            <a:r>
              <a:rPr lang="zh-CN" altLang="en-US" sz="2400" dirty="0">
                <a:latin typeface="宋体" panose="02010600030101010101" pitchFamily="2" charset="-122"/>
                <a:sym typeface="+mn-ea"/>
              </a:rPr>
              <a:t>）</a:t>
            </a:r>
            <a:endParaRPr lang="zh-CN" altLang="en-US" sz="2400">
              <a:solidFill>
                <a:schemeClr val="tx1"/>
              </a:solidFill>
              <a:latin typeface="宋体" panose="02010600030101010101" pitchFamily="2" charset="-122"/>
            </a:endParaRPr>
          </a:p>
          <a:p>
            <a:pPr>
              <a:lnSpc>
                <a:spcPct val="90000"/>
              </a:lnSpc>
            </a:pPr>
            <a:endParaRPr lang="zh-CN" altLang="en-US" sz="2400">
              <a:solidFill>
                <a:schemeClr val="tx1"/>
              </a:solidFill>
              <a:latin typeface="宋体" panose="02010600030101010101" pitchFamily="2" charset="-122"/>
            </a:endParaRPr>
          </a:p>
        </p:txBody>
      </p:sp>
      <p:sp>
        <p:nvSpPr>
          <p:cNvPr id="21508" name="文本占位符 221186" descr="Rectangle: Click to edit Master text styles&#10;Second level&#10;Third level&#10;Fourth level&#10;Fifth level"/>
          <p:cNvSpPr>
            <a:spLocks noGrp="1"/>
          </p:cNvSpPr>
          <p:nvPr/>
        </p:nvSpPr>
        <p:spPr>
          <a:xfrm>
            <a:off x="6701155" y="800100"/>
            <a:ext cx="5565775" cy="41148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400" dirty="0">
                <a:sym typeface="+mn-ea"/>
              </a:rPr>
              <a:t>方法：</a:t>
            </a:r>
            <a:r>
              <a:rPr lang="zh-CN" altLang="en-US" sz="2400" dirty="0">
                <a:latin typeface="宋体" panose="02010600030101010101" pitchFamily="2" charset="-122"/>
                <a:sym typeface="+mn-ea"/>
              </a:rPr>
              <a:t>冲突向量</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经过移位后（可以根据</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中的</a:t>
            </a:r>
            <a:r>
              <a:rPr lang="en-US" altLang="zh-CN" sz="2400" dirty="0">
                <a:latin typeface="宋体" panose="02010600030101010101" pitchFamily="2" charset="-122"/>
                <a:sym typeface="+mn-ea"/>
              </a:rPr>
              <a:t>0</a:t>
            </a:r>
            <a:r>
              <a:rPr lang="zh-CN" altLang="en-US" sz="2400" dirty="0">
                <a:latin typeface="宋体" panose="02010600030101010101" pitchFamily="2" charset="-122"/>
                <a:sym typeface="+mn-ea"/>
              </a:rPr>
              <a:t>是第几位就移几位）和后续指令（仍然是冲突向量</a:t>
            </a:r>
            <a:r>
              <a:rPr lang="en-US" altLang="zh-CN" sz="2400">
                <a:latin typeface="宋体" panose="02010600030101010101" pitchFamily="2" charset="-122"/>
                <a:sym typeface="+mn-ea"/>
              </a:rPr>
              <a:t>C0</a:t>
            </a:r>
            <a:r>
              <a:rPr lang="zh-CN" altLang="en-US" sz="2400">
                <a:latin typeface="宋体" panose="02010600030101010101" pitchFamily="2" charset="-122"/>
                <a:sym typeface="+mn-ea"/>
              </a:rPr>
              <a:t>，</a:t>
            </a:r>
            <a:r>
              <a:rPr lang="zh-CN" altLang="en-US" sz="2400" dirty="0">
                <a:latin typeface="宋体" panose="02010600030101010101" pitchFamily="2" charset="-122"/>
                <a:sym typeface="+mn-ea"/>
              </a:rPr>
              <a:t>因为每次新启动的指令都是具有冲突向量</a:t>
            </a:r>
            <a:r>
              <a:rPr lang="en-US" altLang="zh-CN" sz="2400">
                <a:latin typeface="宋体" panose="02010600030101010101" pitchFamily="2" charset="-122"/>
                <a:sym typeface="+mn-ea"/>
              </a:rPr>
              <a:t>C0</a:t>
            </a:r>
            <a:r>
              <a:rPr lang="en-US" altLang="zh-CN" sz="2400" dirty="0">
                <a:latin typeface="宋体" panose="02010600030101010101" pitchFamily="2" charset="-122"/>
                <a:sym typeface="+mn-ea"/>
              </a:rPr>
              <a:t>)</a:t>
            </a:r>
            <a:r>
              <a:rPr lang="zh-CN" altLang="en-US" sz="2400" dirty="0">
                <a:latin typeface="宋体" panose="02010600030101010101" pitchFamily="2" charset="-122"/>
                <a:sym typeface="+mn-ea"/>
              </a:rPr>
              <a:t>求或</a:t>
            </a:r>
            <a:r>
              <a:rPr lang="en-US" altLang="zh-CN" sz="2400" dirty="0">
                <a:latin typeface="宋体" panose="02010600030101010101" pitchFamily="2" charset="-122"/>
                <a:sym typeface="+mn-ea"/>
              </a:rPr>
              <a:t>,</a:t>
            </a:r>
            <a:r>
              <a:rPr lang="zh-CN" altLang="en-US" sz="2400" dirty="0">
                <a:latin typeface="宋体" panose="02010600030101010101" pitchFamily="2" charset="-122"/>
                <a:sym typeface="+mn-ea"/>
              </a:rPr>
              <a:t>得出新的冲突向量</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ij</a:t>
            </a:r>
            <a:endParaRPr lang="en-US" altLang="zh-CN" sz="2400">
              <a:solidFill>
                <a:schemeClr val="tx1"/>
              </a:solidFill>
              <a:latin typeface="宋体" panose="02010600030101010101" pitchFamily="2" charset="-122"/>
            </a:endParaRPr>
          </a:p>
        </p:txBody>
      </p:sp>
      <p:grpSp>
        <p:nvGrpSpPr>
          <p:cNvPr id="222212" name="组合 222211"/>
          <p:cNvGrpSpPr/>
          <p:nvPr/>
        </p:nvGrpSpPr>
        <p:grpSpPr>
          <a:xfrm>
            <a:off x="523875" y="3226435"/>
            <a:ext cx="5486400" cy="2438400"/>
            <a:chOff x="816" y="240"/>
            <a:chExt cx="3456" cy="1536"/>
          </a:xfrm>
        </p:grpSpPr>
        <p:sp>
          <p:nvSpPr>
            <p:cNvPr id="23558" name="流程图: 终止 222212"/>
            <p:cNvSpPr/>
            <p:nvPr/>
          </p:nvSpPr>
          <p:spPr>
            <a:xfrm>
              <a:off x="1968" y="480"/>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10110001</a:t>
              </a:r>
            </a:p>
          </p:txBody>
        </p:sp>
        <p:sp>
          <p:nvSpPr>
            <p:cNvPr id="23559" name="流程图: 终止 222213"/>
            <p:cNvSpPr/>
            <p:nvPr/>
          </p:nvSpPr>
          <p:spPr>
            <a:xfrm>
              <a:off x="816" y="1056"/>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10110111</a:t>
              </a:r>
            </a:p>
          </p:txBody>
        </p:sp>
        <p:sp>
          <p:nvSpPr>
            <p:cNvPr id="23560" name="流程图: 终止 222214"/>
            <p:cNvSpPr/>
            <p:nvPr/>
          </p:nvSpPr>
          <p:spPr>
            <a:xfrm>
              <a:off x="3072" y="1056"/>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10111101</a:t>
              </a:r>
            </a:p>
          </p:txBody>
        </p:sp>
        <p:sp>
          <p:nvSpPr>
            <p:cNvPr id="23561" name="流程图: 终止 222215"/>
            <p:cNvSpPr/>
            <p:nvPr/>
          </p:nvSpPr>
          <p:spPr>
            <a:xfrm>
              <a:off x="816" y="1584"/>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10111011</a:t>
              </a:r>
            </a:p>
          </p:txBody>
        </p:sp>
        <p:sp>
          <p:nvSpPr>
            <p:cNvPr id="23562" name="流程图: 终止 222216"/>
            <p:cNvSpPr/>
            <p:nvPr/>
          </p:nvSpPr>
          <p:spPr>
            <a:xfrm>
              <a:off x="3072" y="1584"/>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10111111</a:t>
              </a:r>
            </a:p>
          </p:txBody>
        </p:sp>
        <p:sp>
          <p:nvSpPr>
            <p:cNvPr id="23563" name="文本框 222217"/>
            <p:cNvSpPr txBox="1"/>
            <p:nvPr/>
          </p:nvSpPr>
          <p:spPr>
            <a:xfrm>
              <a:off x="2544" y="240"/>
              <a:ext cx="691" cy="232"/>
            </a:xfrm>
            <a:prstGeom prst="rect">
              <a:avLst/>
            </a:prstGeom>
            <a:noFill/>
            <a:ln w="9525">
              <a:noFill/>
            </a:ln>
          </p:spPr>
          <p:txBody>
            <a:bodyPr wrap="none" anchor="t">
              <a:spAutoFit/>
            </a:bodyPr>
            <a:lstStyle/>
            <a:p>
              <a:r>
                <a:rPr lang="zh-CN" altLang="en-US" sz="1800" dirty="0">
                  <a:solidFill>
                    <a:schemeClr val="tx1"/>
                  </a:solidFill>
                  <a:latin typeface="Times New Roman" panose="02020603050405020304" pitchFamily="18" charset="0"/>
                  <a:ea typeface="宋体" panose="02010600030101010101" pitchFamily="2" charset="-122"/>
                </a:rPr>
                <a:t>初始状态</a:t>
              </a:r>
              <a:endParaRPr lang="zh-CN" altLang="en-US" sz="1800">
                <a:solidFill>
                  <a:schemeClr val="tx1"/>
                </a:solidFill>
                <a:latin typeface="Times New Roman" panose="02020603050405020304" pitchFamily="18" charset="0"/>
                <a:ea typeface="宋体" panose="02010600030101010101" pitchFamily="2" charset="-122"/>
              </a:endParaRPr>
            </a:p>
          </p:txBody>
        </p:sp>
        <p:sp>
          <p:nvSpPr>
            <p:cNvPr id="23564" name="直接连接符 222218"/>
            <p:cNvSpPr/>
            <p:nvPr/>
          </p:nvSpPr>
          <p:spPr>
            <a:xfrm>
              <a:off x="2544" y="288"/>
              <a:ext cx="0" cy="192"/>
            </a:xfrm>
            <a:prstGeom prst="line">
              <a:avLst/>
            </a:prstGeom>
            <a:ln w="9525" cap="flat" cmpd="sng">
              <a:solidFill>
                <a:schemeClr val="tx1"/>
              </a:solidFill>
              <a:prstDash val="solid"/>
              <a:round/>
              <a:headEnd type="none" w="med" len="med"/>
              <a:tailEnd type="triangle" w="med" len="med"/>
            </a:ln>
          </p:spPr>
        </p:sp>
        <p:sp>
          <p:nvSpPr>
            <p:cNvPr id="23565" name="直接连接符 222219"/>
            <p:cNvSpPr/>
            <p:nvPr/>
          </p:nvSpPr>
          <p:spPr>
            <a:xfrm>
              <a:off x="1440" y="1248"/>
              <a:ext cx="0" cy="336"/>
            </a:xfrm>
            <a:prstGeom prst="line">
              <a:avLst/>
            </a:prstGeom>
            <a:ln w="9525" cap="flat" cmpd="sng">
              <a:solidFill>
                <a:schemeClr val="tx1"/>
              </a:solidFill>
              <a:prstDash val="solid"/>
              <a:round/>
              <a:headEnd type="none" w="med" len="med"/>
              <a:tailEnd type="triangle" w="med" len="med"/>
            </a:ln>
          </p:spPr>
        </p:sp>
        <p:sp>
          <p:nvSpPr>
            <p:cNvPr id="23566" name="直接连接符 222220"/>
            <p:cNvSpPr/>
            <p:nvPr/>
          </p:nvSpPr>
          <p:spPr>
            <a:xfrm flipH="1">
              <a:off x="1872" y="672"/>
              <a:ext cx="720" cy="912"/>
            </a:xfrm>
            <a:prstGeom prst="line">
              <a:avLst/>
            </a:prstGeom>
            <a:ln w="9525" cap="flat" cmpd="sng">
              <a:solidFill>
                <a:schemeClr val="tx1"/>
              </a:solidFill>
              <a:prstDash val="solid"/>
              <a:round/>
              <a:headEnd type="none" w="med" len="med"/>
              <a:tailEnd type="triangle" w="med" len="med"/>
            </a:ln>
          </p:spPr>
        </p:sp>
        <p:sp>
          <p:nvSpPr>
            <p:cNvPr id="23567" name="直接连接符 222221"/>
            <p:cNvSpPr/>
            <p:nvPr/>
          </p:nvSpPr>
          <p:spPr>
            <a:xfrm>
              <a:off x="2976" y="672"/>
              <a:ext cx="672" cy="384"/>
            </a:xfrm>
            <a:prstGeom prst="line">
              <a:avLst/>
            </a:prstGeom>
            <a:ln w="9525" cap="flat" cmpd="sng">
              <a:solidFill>
                <a:schemeClr val="tx1"/>
              </a:solidFill>
              <a:prstDash val="solid"/>
              <a:round/>
              <a:headEnd type="none" w="med" len="med"/>
              <a:tailEnd type="triangle" w="med" len="med"/>
            </a:ln>
          </p:spPr>
        </p:sp>
        <p:sp>
          <p:nvSpPr>
            <p:cNvPr id="23568" name="直接连接符 222222"/>
            <p:cNvSpPr/>
            <p:nvPr/>
          </p:nvSpPr>
          <p:spPr>
            <a:xfrm>
              <a:off x="3696" y="1248"/>
              <a:ext cx="0" cy="336"/>
            </a:xfrm>
            <a:prstGeom prst="line">
              <a:avLst/>
            </a:prstGeom>
            <a:ln w="9525" cap="flat" cmpd="sng">
              <a:solidFill>
                <a:schemeClr val="tx1"/>
              </a:solidFill>
              <a:prstDash val="solid"/>
              <a:round/>
              <a:headEnd type="none" w="med" len="med"/>
              <a:tailEnd type="triangle" w="med" len="med"/>
            </a:ln>
          </p:spPr>
        </p:sp>
        <p:sp>
          <p:nvSpPr>
            <p:cNvPr id="23569" name="直接连接符 222223"/>
            <p:cNvSpPr/>
            <p:nvPr/>
          </p:nvSpPr>
          <p:spPr>
            <a:xfrm flipH="1">
              <a:off x="1440" y="672"/>
              <a:ext cx="768" cy="384"/>
            </a:xfrm>
            <a:prstGeom prst="line">
              <a:avLst/>
            </a:prstGeom>
            <a:ln w="9525" cap="flat" cmpd="sng">
              <a:solidFill>
                <a:schemeClr val="tx1"/>
              </a:solidFill>
              <a:prstDash val="solid"/>
              <a:round/>
              <a:headEnd type="none" w="med" len="med"/>
              <a:tailEnd type="triangle" w="med" len="med"/>
            </a:ln>
          </p:spPr>
        </p:sp>
        <p:sp>
          <p:nvSpPr>
            <p:cNvPr id="23570" name="任意多边形 222224"/>
            <p:cNvSpPr/>
            <p:nvPr/>
          </p:nvSpPr>
          <p:spPr>
            <a:xfrm>
              <a:off x="1056" y="576"/>
              <a:ext cx="912" cy="480"/>
            </a:xfrm>
            <a:custGeom>
              <a:avLst/>
              <a:gdLst/>
              <a:ahLst/>
              <a:cxnLst/>
              <a:rect l="0" t="0" r="0" b="0"/>
              <a:pathLst>
                <a:path w="992" h="480">
                  <a:moveTo>
                    <a:pt x="224" y="480"/>
                  </a:moveTo>
                  <a:cubicBezTo>
                    <a:pt x="112" y="400"/>
                    <a:pt x="0" y="320"/>
                    <a:pt x="128" y="240"/>
                  </a:cubicBezTo>
                  <a:cubicBezTo>
                    <a:pt x="256" y="160"/>
                    <a:pt x="848" y="40"/>
                    <a:pt x="992"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3571" name="任意多边形 222225"/>
            <p:cNvSpPr/>
            <p:nvPr/>
          </p:nvSpPr>
          <p:spPr>
            <a:xfrm>
              <a:off x="3168" y="624"/>
              <a:ext cx="912" cy="432"/>
            </a:xfrm>
            <a:custGeom>
              <a:avLst/>
              <a:gdLst/>
              <a:ahLst/>
              <a:cxnLst/>
              <a:rect l="0" t="0" r="0" b="0"/>
              <a:pathLst>
                <a:path w="912" h="432">
                  <a:moveTo>
                    <a:pt x="912" y="432"/>
                  </a:moveTo>
                  <a:cubicBezTo>
                    <a:pt x="868" y="300"/>
                    <a:pt x="824" y="168"/>
                    <a:pt x="672" y="96"/>
                  </a:cubicBezTo>
                  <a:cubicBezTo>
                    <a:pt x="520" y="24"/>
                    <a:pt x="112" y="16"/>
                    <a:pt x="0"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3572" name="文本框 222226"/>
            <p:cNvSpPr txBox="1"/>
            <p:nvPr/>
          </p:nvSpPr>
          <p:spPr>
            <a:xfrm>
              <a:off x="1628" y="681"/>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3</a:t>
              </a:r>
            </a:p>
          </p:txBody>
        </p:sp>
        <p:sp>
          <p:nvSpPr>
            <p:cNvPr id="23573" name="文本框 222227"/>
            <p:cNvSpPr txBox="1"/>
            <p:nvPr/>
          </p:nvSpPr>
          <p:spPr>
            <a:xfrm>
              <a:off x="2246" y="1017"/>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4</a:t>
              </a:r>
            </a:p>
          </p:txBody>
        </p:sp>
        <p:sp>
          <p:nvSpPr>
            <p:cNvPr id="23574" name="文本框 222228"/>
            <p:cNvSpPr txBox="1"/>
            <p:nvPr/>
          </p:nvSpPr>
          <p:spPr>
            <a:xfrm>
              <a:off x="1436" y="1305"/>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4</a:t>
              </a:r>
            </a:p>
          </p:txBody>
        </p:sp>
        <p:sp>
          <p:nvSpPr>
            <p:cNvPr id="23575" name="文本框 222229"/>
            <p:cNvSpPr txBox="1"/>
            <p:nvPr/>
          </p:nvSpPr>
          <p:spPr>
            <a:xfrm>
              <a:off x="3686" y="1305"/>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2</a:t>
              </a:r>
            </a:p>
          </p:txBody>
        </p:sp>
        <p:sp>
          <p:nvSpPr>
            <p:cNvPr id="23576" name="文本框 222230"/>
            <p:cNvSpPr txBox="1"/>
            <p:nvPr/>
          </p:nvSpPr>
          <p:spPr>
            <a:xfrm>
              <a:off x="3302" y="681"/>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2</a:t>
              </a:r>
            </a:p>
          </p:txBody>
        </p:sp>
        <p:sp>
          <p:nvSpPr>
            <p:cNvPr id="23577" name="文本框 222231"/>
            <p:cNvSpPr txBox="1"/>
            <p:nvPr/>
          </p:nvSpPr>
          <p:spPr>
            <a:xfrm>
              <a:off x="4032" y="768"/>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3578" name="文本框 222232"/>
            <p:cNvSpPr txBox="1"/>
            <p:nvPr/>
          </p:nvSpPr>
          <p:spPr>
            <a:xfrm>
              <a:off x="912" y="768"/>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3579" name="任意多边形 222233"/>
            <p:cNvSpPr/>
            <p:nvPr/>
          </p:nvSpPr>
          <p:spPr>
            <a:xfrm>
              <a:off x="2732" y="672"/>
              <a:ext cx="222" cy="240"/>
            </a:xfrm>
            <a:custGeom>
              <a:avLst/>
              <a:gdLst/>
              <a:ahLst/>
              <a:cxnLst/>
              <a:rect l="0" t="0" r="0" b="0"/>
              <a:pathLst>
                <a:path w="222" h="240">
                  <a:moveTo>
                    <a:pt x="148" y="0"/>
                  </a:moveTo>
                  <a:lnTo>
                    <a:pt x="222" y="92"/>
                  </a:lnTo>
                  <a:lnTo>
                    <a:pt x="207" y="240"/>
                  </a:lnTo>
                  <a:lnTo>
                    <a:pt x="74" y="240"/>
                  </a:lnTo>
                  <a:lnTo>
                    <a:pt x="0" y="122"/>
                  </a:lnTo>
                  <a:lnTo>
                    <a:pt x="3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23580" name="文本框 222234"/>
            <p:cNvSpPr txBox="1"/>
            <p:nvPr/>
          </p:nvSpPr>
          <p:spPr>
            <a:xfrm>
              <a:off x="2726" y="917"/>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grpSp>
      <p:graphicFrame>
        <p:nvGraphicFramePr>
          <p:cNvPr id="6" name="对象 223235"/>
          <p:cNvGraphicFramePr/>
          <p:nvPr/>
        </p:nvGraphicFramePr>
        <p:xfrm>
          <a:off x="7058025" y="2720340"/>
          <a:ext cx="4495800" cy="3908425"/>
        </p:xfrm>
        <a:graphic>
          <a:graphicData uri="http://schemas.openxmlformats.org/presentationml/2006/ole">
            <mc:AlternateContent xmlns:mc="http://schemas.openxmlformats.org/markup-compatibility/2006">
              <mc:Choice xmlns:v="urn:schemas-microsoft-com:vml" Requires="v">
                <p:oleObj r:id="rId3" imgW="3296285" imgH="2867660" progId="Excel.Sheet.8">
                  <p:embed/>
                </p:oleObj>
              </mc:Choice>
              <mc:Fallback>
                <p:oleObj r:id="rId3" imgW="3296285" imgH="2867660" progId="Excel.Sheet.8">
                  <p:embed/>
                  <p:pic>
                    <p:nvPicPr>
                      <p:cNvPr id="0" name="图片 3079"/>
                      <p:cNvPicPr/>
                      <p:nvPr/>
                    </p:nvPicPr>
                    <p:blipFill>
                      <a:blip r:embed="rId4"/>
                      <a:stretch>
                        <a:fillRect/>
                      </a:stretch>
                    </p:blipFill>
                    <p:spPr>
                      <a:xfrm>
                        <a:off x="7058025" y="2720340"/>
                        <a:ext cx="4495800" cy="3908425"/>
                      </a:xfrm>
                      <a:prstGeom prst="rect">
                        <a:avLst/>
                      </a:prstGeom>
                      <a:noFill/>
                      <a:ln w="38100">
                        <a:noFill/>
                        <a:miter/>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51</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19461" name="文本占位符 219138" descr="Rectangle: Click to edit Master text styles&#10;Second level&#10;Third level&#10;Fourth level&#10;Fifth level"/>
          <p:cNvSpPr>
            <a:spLocks noGrp="1"/>
          </p:cNvSpPr>
          <p:nvPr>
            <p:ph idx="1"/>
          </p:nvPr>
        </p:nvSpPr>
        <p:spPr>
          <a:xfrm>
            <a:off x="325120" y="1083945"/>
            <a:ext cx="5840730" cy="2159000"/>
          </a:xfrm>
        </p:spPr>
        <p:txBody>
          <a:bodyPr anchor="t">
            <a:normAutofit fontScale="77500" lnSpcReduction="10000"/>
          </a:bodyPr>
          <a:lstStyle/>
          <a:p>
            <a:pPr fontAlgn="auto">
              <a:lnSpc>
                <a:spcPts val="2640"/>
              </a:lnSpc>
            </a:pPr>
            <a:r>
              <a:rPr lang="en-US" altLang="zh-CN" sz="3430">
                <a:solidFill>
                  <a:srgbClr val="CC6600"/>
                </a:solidFill>
                <a:latin typeface="宋体" panose="02010600030101010101" pitchFamily="2" charset="-122"/>
                <a:sym typeface="+mn-ea"/>
              </a:rPr>
              <a:t>c.</a:t>
            </a:r>
            <a:r>
              <a:rPr lang="zh-CN" altLang="en-US" sz="3430" dirty="0">
                <a:latin typeface="宋体" panose="02010600030101010101" pitchFamily="2" charset="-122"/>
                <a:sym typeface="+mn-ea"/>
              </a:rPr>
              <a:t>重复上一步骤，直到不再生成新的冲突向量为止。（如何判断？可以根据</a:t>
            </a:r>
            <a:r>
              <a:rPr lang="en-US" altLang="zh-CN" sz="3430" dirty="0">
                <a:latin typeface="宋体" panose="02010600030101010101" pitchFamily="2" charset="-122"/>
                <a:sym typeface="+mn-ea"/>
              </a:rPr>
              <a:t>C</a:t>
            </a:r>
            <a:r>
              <a:rPr lang="zh-CN" altLang="en-US" sz="3430" dirty="0">
                <a:latin typeface="宋体" panose="02010600030101010101" pitchFamily="2" charset="-122"/>
                <a:sym typeface="+mn-ea"/>
              </a:rPr>
              <a:t>中的</a:t>
            </a:r>
            <a:r>
              <a:rPr lang="en-US" altLang="zh-CN" sz="3430" dirty="0">
                <a:latin typeface="宋体" panose="02010600030101010101" pitchFamily="2" charset="-122"/>
                <a:sym typeface="+mn-ea"/>
              </a:rPr>
              <a:t>0</a:t>
            </a:r>
            <a:r>
              <a:rPr lang="zh-CN" altLang="en-US" sz="3430" dirty="0">
                <a:latin typeface="宋体" panose="02010600030101010101" pitchFamily="2" charset="-122"/>
                <a:sym typeface="+mn-ea"/>
              </a:rPr>
              <a:t>，移位，移出</a:t>
            </a:r>
            <a:r>
              <a:rPr lang="en-US" altLang="zh-CN" sz="3430" dirty="0">
                <a:latin typeface="宋体" panose="02010600030101010101" pitchFamily="2" charset="-122"/>
                <a:sym typeface="+mn-ea"/>
              </a:rPr>
              <a:t>0</a:t>
            </a:r>
            <a:r>
              <a:rPr lang="zh-CN" altLang="en-US" sz="3430" dirty="0">
                <a:latin typeface="宋体" panose="02010600030101010101" pitchFamily="2" charset="-122"/>
                <a:sym typeface="+mn-ea"/>
              </a:rPr>
              <a:t>，但不产生新冲突向量。但是有个特例：如果本例有个状态是全</a:t>
            </a:r>
            <a:r>
              <a:rPr lang="en-US" altLang="zh-CN" sz="3430" dirty="0">
                <a:latin typeface="宋体" panose="02010600030101010101" pitchFamily="2" charset="-122"/>
                <a:sym typeface="+mn-ea"/>
              </a:rPr>
              <a:t>1</a:t>
            </a:r>
            <a:r>
              <a:rPr lang="zh-CN" altLang="en-US" sz="3430" dirty="0">
                <a:latin typeface="宋体" panose="02010600030101010101" pitchFamily="2" charset="-122"/>
                <a:sym typeface="+mn-ea"/>
              </a:rPr>
              <a:t>，</a:t>
            </a:r>
            <a:r>
              <a:rPr lang="en-US" altLang="zh-CN" sz="3430" dirty="0">
                <a:latin typeface="宋体" panose="02010600030101010101" pitchFamily="2" charset="-122"/>
                <a:sym typeface="+mn-ea"/>
              </a:rPr>
              <a:t>11111111</a:t>
            </a:r>
            <a:r>
              <a:rPr lang="zh-CN" altLang="en-US" sz="3430" dirty="0">
                <a:latin typeface="宋体" panose="02010600030101010101" pitchFamily="2" charset="-122"/>
                <a:sym typeface="+mn-ea"/>
              </a:rPr>
              <a:t>。则需要隔</a:t>
            </a:r>
            <a:r>
              <a:rPr lang="en-US" altLang="zh-CN" sz="3430" dirty="0">
                <a:latin typeface="宋体" panose="02010600030101010101" pitchFamily="2" charset="-122"/>
                <a:sym typeface="+mn-ea"/>
              </a:rPr>
              <a:t>9</a:t>
            </a:r>
            <a:r>
              <a:rPr lang="zh-CN" altLang="en-US" sz="3430" dirty="0">
                <a:latin typeface="宋体" panose="02010600030101010101" pitchFamily="2" charset="-122"/>
                <a:sym typeface="+mn-ea"/>
              </a:rPr>
              <a:t>隔周期，即所有状态前加</a:t>
            </a:r>
            <a:r>
              <a:rPr lang="en-US" altLang="zh-CN" sz="3430" dirty="0">
                <a:latin typeface="宋体" panose="02010600030101010101" pitchFamily="2" charset="-122"/>
                <a:sym typeface="+mn-ea"/>
              </a:rPr>
              <a:t>0</a:t>
            </a:r>
            <a:r>
              <a:rPr lang="zh-CN" altLang="en-US" sz="3430" dirty="0">
                <a:latin typeface="宋体" panose="02010600030101010101" pitchFamily="2" charset="-122"/>
                <a:sym typeface="+mn-ea"/>
              </a:rPr>
              <a:t>，按</a:t>
            </a:r>
            <a:r>
              <a:rPr lang="en-US" altLang="zh-CN" sz="3430" dirty="0">
                <a:latin typeface="宋体" panose="02010600030101010101" pitchFamily="2" charset="-122"/>
                <a:sym typeface="+mn-ea"/>
              </a:rPr>
              <a:t>011111111</a:t>
            </a:r>
            <a:r>
              <a:rPr lang="zh-CN" altLang="en-US" sz="3430" dirty="0">
                <a:latin typeface="宋体" panose="02010600030101010101" pitchFamily="2" charset="-122"/>
                <a:sym typeface="+mn-ea"/>
              </a:rPr>
              <a:t>处理）</a:t>
            </a:r>
            <a:endParaRPr lang="zh-CN" altLang="en-US" sz="3430">
              <a:solidFill>
                <a:schemeClr val="tx1"/>
              </a:solidFill>
              <a:latin typeface="宋体" panose="02010600030101010101" pitchFamily="2" charset="-122"/>
            </a:endParaRPr>
          </a:p>
          <a:p>
            <a:pPr>
              <a:lnSpc>
                <a:spcPct val="90000"/>
              </a:lnSpc>
            </a:pPr>
            <a:endParaRPr lang="zh-CN" altLang="en-US" sz="3430">
              <a:solidFill>
                <a:schemeClr val="tx1"/>
              </a:solidFill>
              <a:latin typeface="宋体" panose="02010600030101010101" pitchFamily="2" charset="-122"/>
            </a:endParaRPr>
          </a:p>
        </p:txBody>
      </p:sp>
      <p:sp>
        <p:nvSpPr>
          <p:cNvPr id="21508" name="文本占位符 221186" descr="Rectangle: Click to edit Master text styles&#10;Second level&#10;Third level&#10;Fourth level&#10;Fifth level"/>
          <p:cNvSpPr>
            <a:spLocks noGrp="1"/>
          </p:cNvSpPr>
          <p:nvPr/>
        </p:nvSpPr>
        <p:spPr>
          <a:xfrm>
            <a:off x="6701155" y="800100"/>
            <a:ext cx="5565775" cy="41148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400" dirty="0">
                <a:sym typeface="+mn-ea"/>
              </a:rPr>
              <a:t>方法：</a:t>
            </a:r>
            <a:r>
              <a:rPr lang="zh-CN" altLang="en-US" sz="2400" dirty="0">
                <a:latin typeface="宋体" panose="02010600030101010101" pitchFamily="2" charset="-122"/>
                <a:sym typeface="+mn-ea"/>
              </a:rPr>
              <a:t>冲突向量</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经过移位后（可以根据</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a:t>
            </a:r>
            <a:r>
              <a:rPr lang="zh-CN" altLang="en-US" sz="2400" dirty="0">
                <a:latin typeface="宋体" panose="02010600030101010101" pitchFamily="2" charset="-122"/>
                <a:sym typeface="+mn-ea"/>
              </a:rPr>
              <a:t>中的</a:t>
            </a:r>
            <a:r>
              <a:rPr lang="en-US" altLang="zh-CN" sz="2400" dirty="0">
                <a:latin typeface="宋体" panose="02010600030101010101" pitchFamily="2" charset="-122"/>
                <a:sym typeface="+mn-ea"/>
              </a:rPr>
              <a:t>0</a:t>
            </a:r>
            <a:r>
              <a:rPr lang="zh-CN" altLang="en-US" sz="2400" dirty="0">
                <a:latin typeface="宋体" panose="02010600030101010101" pitchFamily="2" charset="-122"/>
                <a:sym typeface="+mn-ea"/>
              </a:rPr>
              <a:t>是第几位就移几位）和后续指令（仍然是冲突向量</a:t>
            </a:r>
            <a:r>
              <a:rPr lang="en-US" altLang="zh-CN" sz="2400">
                <a:latin typeface="宋体" panose="02010600030101010101" pitchFamily="2" charset="-122"/>
                <a:sym typeface="+mn-ea"/>
              </a:rPr>
              <a:t>C0</a:t>
            </a:r>
            <a:r>
              <a:rPr lang="zh-CN" altLang="en-US" sz="2400">
                <a:latin typeface="宋体" panose="02010600030101010101" pitchFamily="2" charset="-122"/>
                <a:sym typeface="+mn-ea"/>
              </a:rPr>
              <a:t>，</a:t>
            </a:r>
            <a:r>
              <a:rPr lang="zh-CN" altLang="en-US" sz="2400" dirty="0">
                <a:latin typeface="宋体" panose="02010600030101010101" pitchFamily="2" charset="-122"/>
                <a:sym typeface="+mn-ea"/>
              </a:rPr>
              <a:t>因为每次新启动的指令都是具有冲突向量</a:t>
            </a:r>
            <a:r>
              <a:rPr lang="en-US" altLang="zh-CN" sz="2400">
                <a:latin typeface="宋体" panose="02010600030101010101" pitchFamily="2" charset="-122"/>
                <a:sym typeface="+mn-ea"/>
              </a:rPr>
              <a:t>C0</a:t>
            </a:r>
            <a:r>
              <a:rPr lang="en-US" altLang="zh-CN" sz="2400" dirty="0">
                <a:latin typeface="宋体" panose="02010600030101010101" pitchFamily="2" charset="-122"/>
                <a:sym typeface="+mn-ea"/>
              </a:rPr>
              <a:t>)</a:t>
            </a:r>
            <a:r>
              <a:rPr lang="zh-CN" altLang="en-US" sz="2400" dirty="0">
                <a:latin typeface="宋体" panose="02010600030101010101" pitchFamily="2" charset="-122"/>
                <a:sym typeface="+mn-ea"/>
              </a:rPr>
              <a:t>求或</a:t>
            </a:r>
            <a:r>
              <a:rPr lang="en-US" altLang="zh-CN" sz="2400" dirty="0">
                <a:latin typeface="宋体" panose="02010600030101010101" pitchFamily="2" charset="-122"/>
                <a:sym typeface="+mn-ea"/>
              </a:rPr>
              <a:t>,</a:t>
            </a:r>
            <a:r>
              <a:rPr lang="zh-CN" altLang="en-US" sz="2400" dirty="0">
                <a:latin typeface="宋体" panose="02010600030101010101" pitchFamily="2" charset="-122"/>
                <a:sym typeface="+mn-ea"/>
              </a:rPr>
              <a:t>得出新的冲突向量</a:t>
            </a:r>
            <a:r>
              <a:rPr lang="en-US" altLang="zh-CN" sz="2400" err="1">
                <a:latin typeface="宋体" panose="02010600030101010101" pitchFamily="2" charset="-122"/>
                <a:sym typeface="+mn-ea"/>
              </a:rPr>
              <a:t>C</a:t>
            </a:r>
            <a:r>
              <a:rPr lang="en-US" altLang="zh-CN" sz="2400" baseline="-20000" err="1">
                <a:latin typeface="宋体" panose="02010600030101010101" pitchFamily="2" charset="-122"/>
                <a:sym typeface="+mn-ea"/>
              </a:rPr>
              <a:t>ij</a:t>
            </a:r>
            <a:endParaRPr lang="en-US" altLang="zh-CN" sz="2400">
              <a:solidFill>
                <a:schemeClr val="tx1"/>
              </a:solidFill>
              <a:latin typeface="宋体" panose="02010600030101010101" pitchFamily="2" charset="-122"/>
            </a:endParaRPr>
          </a:p>
        </p:txBody>
      </p:sp>
      <p:grpSp>
        <p:nvGrpSpPr>
          <p:cNvPr id="224260" name="组合 224259"/>
          <p:cNvGrpSpPr/>
          <p:nvPr/>
        </p:nvGrpSpPr>
        <p:grpSpPr>
          <a:xfrm>
            <a:off x="298450" y="3281680"/>
            <a:ext cx="7086600" cy="2438400"/>
            <a:chOff x="384" y="768"/>
            <a:chExt cx="4464" cy="1536"/>
          </a:xfrm>
        </p:grpSpPr>
        <p:sp>
          <p:nvSpPr>
            <p:cNvPr id="27654" name="流程图: 终止 224260"/>
            <p:cNvSpPr/>
            <p:nvPr/>
          </p:nvSpPr>
          <p:spPr>
            <a:xfrm>
              <a:off x="1968" y="1008"/>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10110001</a:t>
              </a:r>
            </a:p>
          </p:txBody>
        </p:sp>
        <p:sp>
          <p:nvSpPr>
            <p:cNvPr id="27655" name="流程图: 终止 224261"/>
            <p:cNvSpPr/>
            <p:nvPr/>
          </p:nvSpPr>
          <p:spPr>
            <a:xfrm>
              <a:off x="816" y="1584"/>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10110111</a:t>
              </a:r>
            </a:p>
          </p:txBody>
        </p:sp>
        <p:sp>
          <p:nvSpPr>
            <p:cNvPr id="27656" name="流程图: 终止 224262"/>
            <p:cNvSpPr/>
            <p:nvPr/>
          </p:nvSpPr>
          <p:spPr>
            <a:xfrm>
              <a:off x="3072" y="1584"/>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10111101</a:t>
              </a:r>
            </a:p>
          </p:txBody>
        </p:sp>
        <p:sp>
          <p:nvSpPr>
            <p:cNvPr id="27657" name="流程图: 终止 224263"/>
            <p:cNvSpPr/>
            <p:nvPr/>
          </p:nvSpPr>
          <p:spPr>
            <a:xfrm>
              <a:off x="816" y="2112"/>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10111011</a:t>
              </a:r>
            </a:p>
          </p:txBody>
        </p:sp>
        <p:sp>
          <p:nvSpPr>
            <p:cNvPr id="27658" name="流程图: 终止 224264"/>
            <p:cNvSpPr/>
            <p:nvPr/>
          </p:nvSpPr>
          <p:spPr>
            <a:xfrm>
              <a:off x="3072" y="2112"/>
              <a:ext cx="1200" cy="192"/>
            </a:xfrm>
            <a:prstGeom prst="flowChartTerminator">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a:solidFill>
                    <a:schemeClr val="tx1"/>
                  </a:solidFill>
                  <a:latin typeface="Times New Roman" panose="02020603050405020304" pitchFamily="18" charset="0"/>
                  <a:ea typeface="宋体" panose="02010600030101010101" pitchFamily="2" charset="-122"/>
                </a:rPr>
                <a:t>10111111</a:t>
              </a:r>
            </a:p>
          </p:txBody>
        </p:sp>
        <p:sp>
          <p:nvSpPr>
            <p:cNvPr id="27659" name="文本框 224265"/>
            <p:cNvSpPr txBox="1"/>
            <p:nvPr/>
          </p:nvSpPr>
          <p:spPr>
            <a:xfrm>
              <a:off x="2544" y="768"/>
              <a:ext cx="691" cy="232"/>
            </a:xfrm>
            <a:prstGeom prst="rect">
              <a:avLst/>
            </a:prstGeom>
            <a:noFill/>
            <a:ln w="9525">
              <a:noFill/>
            </a:ln>
          </p:spPr>
          <p:txBody>
            <a:bodyPr wrap="none" anchor="t">
              <a:spAutoFit/>
            </a:bodyPr>
            <a:lstStyle/>
            <a:p>
              <a:r>
                <a:rPr lang="zh-CN" altLang="en-US" sz="1800" dirty="0">
                  <a:solidFill>
                    <a:schemeClr val="tx1"/>
                  </a:solidFill>
                  <a:latin typeface="Times New Roman" panose="02020603050405020304" pitchFamily="18" charset="0"/>
                  <a:ea typeface="宋体" panose="02010600030101010101" pitchFamily="2" charset="-122"/>
                </a:rPr>
                <a:t>初始状态</a:t>
              </a:r>
              <a:endParaRPr lang="zh-CN" altLang="en-US" sz="1800">
                <a:solidFill>
                  <a:schemeClr val="tx1"/>
                </a:solidFill>
                <a:latin typeface="Times New Roman" panose="02020603050405020304" pitchFamily="18" charset="0"/>
                <a:ea typeface="宋体" panose="02010600030101010101" pitchFamily="2" charset="-122"/>
              </a:endParaRPr>
            </a:p>
          </p:txBody>
        </p:sp>
        <p:sp>
          <p:nvSpPr>
            <p:cNvPr id="27660" name="直接连接符 224266"/>
            <p:cNvSpPr/>
            <p:nvPr/>
          </p:nvSpPr>
          <p:spPr>
            <a:xfrm>
              <a:off x="2544" y="816"/>
              <a:ext cx="0" cy="192"/>
            </a:xfrm>
            <a:prstGeom prst="line">
              <a:avLst/>
            </a:prstGeom>
            <a:ln w="9525" cap="flat" cmpd="sng">
              <a:solidFill>
                <a:schemeClr val="tx1"/>
              </a:solidFill>
              <a:prstDash val="solid"/>
              <a:round/>
              <a:headEnd type="none" w="med" len="med"/>
              <a:tailEnd type="triangle" w="med" len="med"/>
            </a:ln>
          </p:spPr>
        </p:sp>
        <p:sp>
          <p:nvSpPr>
            <p:cNvPr id="27661" name="直接连接符 224267"/>
            <p:cNvSpPr/>
            <p:nvPr/>
          </p:nvSpPr>
          <p:spPr>
            <a:xfrm>
              <a:off x="1440" y="1776"/>
              <a:ext cx="0" cy="336"/>
            </a:xfrm>
            <a:prstGeom prst="line">
              <a:avLst/>
            </a:prstGeom>
            <a:ln w="9525" cap="flat" cmpd="sng">
              <a:solidFill>
                <a:schemeClr val="tx1"/>
              </a:solidFill>
              <a:prstDash val="solid"/>
              <a:round/>
              <a:headEnd type="none" w="med" len="med"/>
              <a:tailEnd type="triangle" w="med" len="med"/>
            </a:ln>
          </p:spPr>
        </p:sp>
        <p:sp>
          <p:nvSpPr>
            <p:cNvPr id="27662" name="直接连接符 224268"/>
            <p:cNvSpPr/>
            <p:nvPr/>
          </p:nvSpPr>
          <p:spPr>
            <a:xfrm flipV="1">
              <a:off x="1104" y="1776"/>
              <a:ext cx="0" cy="336"/>
            </a:xfrm>
            <a:prstGeom prst="line">
              <a:avLst/>
            </a:prstGeom>
            <a:ln w="9525" cap="flat" cmpd="sng">
              <a:solidFill>
                <a:schemeClr val="tx1"/>
              </a:solidFill>
              <a:prstDash val="solid"/>
              <a:round/>
              <a:headEnd type="none" w="med" len="med"/>
              <a:tailEnd type="triangle" w="med" len="med"/>
            </a:ln>
          </p:spPr>
        </p:sp>
        <p:sp>
          <p:nvSpPr>
            <p:cNvPr id="27663" name="直接连接符 224269"/>
            <p:cNvSpPr/>
            <p:nvPr/>
          </p:nvSpPr>
          <p:spPr>
            <a:xfrm flipH="1">
              <a:off x="1872" y="1200"/>
              <a:ext cx="720" cy="912"/>
            </a:xfrm>
            <a:prstGeom prst="line">
              <a:avLst/>
            </a:prstGeom>
            <a:ln w="9525" cap="flat" cmpd="sng">
              <a:solidFill>
                <a:schemeClr val="tx1"/>
              </a:solidFill>
              <a:prstDash val="solid"/>
              <a:round/>
              <a:headEnd type="none" w="med" len="med"/>
              <a:tailEnd type="triangle" w="med" len="med"/>
            </a:ln>
          </p:spPr>
        </p:sp>
        <p:sp>
          <p:nvSpPr>
            <p:cNvPr id="27664" name="直接连接符 224270"/>
            <p:cNvSpPr/>
            <p:nvPr/>
          </p:nvSpPr>
          <p:spPr>
            <a:xfrm>
              <a:off x="2976" y="1200"/>
              <a:ext cx="672" cy="384"/>
            </a:xfrm>
            <a:prstGeom prst="line">
              <a:avLst/>
            </a:prstGeom>
            <a:ln w="9525" cap="flat" cmpd="sng">
              <a:solidFill>
                <a:schemeClr val="tx1"/>
              </a:solidFill>
              <a:prstDash val="solid"/>
              <a:round/>
              <a:headEnd type="none" w="med" len="med"/>
              <a:tailEnd type="triangle" w="med" len="med"/>
            </a:ln>
          </p:spPr>
        </p:sp>
        <p:sp>
          <p:nvSpPr>
            <p:cNvPr id="27665" name="直接连接符 224271"/>
            <p:cNvSpPr/>
            <p:nvPr/>
          </p:nvSpPr>
          <p:spPr>
            <a:xfrm>
              <a:off x="3696" y="1776"/>
              <a:ext cx="0" cy="336"/>
            </a:xfrm>
            <a:prstGeom prst="line">
              <a:avLst/>
            </a:prstGeom>
            <a:ln w="9525" cap="flat" cmpd="sng">
              <a:solidFill>
                <a:schemeClr val="tx1"/>
              </a:solidFill>
              <a:prstDash val="solid"/>
              <a:round/>
              <a:headEnd type="none" w="med" len="med"/>
              <a:tailEnd type="triangle" w="med" len="med"/>
            </a:ln>
          </p:spPr>
        </p:sp>
        <p:sp>
          <p:nvSpPr>
            <p:cNvPr id="27666" name="直接连接符 224272"/>
            <p:cNvSpPr/>
            <p:nvPr/>
          </p:nvSpPr>
          <p:spPr>
            <a:xfrm flipH="1">
              <a:off x="1440" y="1200"/>
              <a:ext cx="768" cy="384"/>
            </a:xfrm>
            <a:prstGeom prst="line">
              <a:avLst/>
            </a:prstGeom>
            <a:ln w="9525" cap="flat" cmpd="sng">
              <a:solidFill>
                <a:schemeClr val="tx1"/>
              </a:solidFill>
              <a:prstDash val="solid"/>
              <a:round/>
              <a:headEnd type="none" w="med" len="med"/>
              <a:tailEnd type="triangle" w="med" len="med"/>
            </a:ln>
          </p:spPr>
        </p:sp>
        <p:sp>
          <p:nvSpPr>
            <p:cNvPr id="27667" name="任意多边形 224273"/>
            <p:cNvSpPr/>
            <p:nvPr/>
          </p:nvSpPr>
          <p:spPr>
            <a:xfrm>
              <a:off x="1056" y="1104"/>
              <a:ext cx="912" cy="480"/>
            </a:xfrm>
            <a:custGeom>
              <a:avLst/>
              <a:gdLst/>
              <a:ahLst/>
              <a:cxnLst/>
              <a:rect l="0" t="0" r="0" b="0"/>
              <a:pathLst>
                <a:path w="992" h="480">
                  <a:moveTo>
                    <a:pt x="224" y="480"/>
                  </a:moveTo>
                  <a:cubicBezTo>
                    <a:pt x="112" y="400"/>
                    <a:pt x="0" y="320"/>
                    <a:pt x="128" y="240"/>
                  </a:cubicBezTo>
                  <a:cubicBezTo>
                    <a:pt x="256" y="160"/>
                    <a:pt x="848" y="40"/>
                    <a:pt x="992"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7668" name="任意多边形 224274"/>
            <p:cNvSpPr/>
            <p:nvPr/>
          </p:nvSpPr>
          <p:spPr>
            <a:xfrm>
              <a:off x="384" y="1056"/>
              <a:ext cx="1584" cy="1104"/>
            </a:xfrm>
            <a:custGeom>
              <a:avLst/>
              <a:gdLst/>
              <a:ahLst/>
              <a:cxnLst/>
              <a:rect l="0" t="0" r="0" b="0"/>
              <a:pathLst>
                <a:path w="1584" h="1152">
                  <a:moveTo>
                    <a:pt x="432" y="1152"/>
                  </a:moveTo>
                  <a:cubicBezTo>
                    <a:pt x="216" y="864"/>
                    <a:pt x="0" y="576"/>
                    <a:pt x="192" y="384"/>
                  </a:cubicBezTo>
                  <a:cubicBezTo>
                    <a:pt x="384" y="192"/>
                    <a:pt x="1352" y="64"/>
                    <a:pt x="1584"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7669" name="任意多边形 224275"/>
            <p:cNvSpPr/>
            <p:nvPr/>
          </p:nvSpPr>
          <p:spPr>
            <a:xfrm>
              <a:off x="3168" y="1152"/>
              <a:ext cx="912" cy="432"/>
            </a:xfrm>
            <a:custGeom>
              <a:avLst/>
              <a:gdLst/>
              <a:ahLst/>
              <a:cxnLst/>
              <a:rect l="0" t="0" r="0" b="0"/>
              <a:pathLst>
                <a:path w="912" h="432">
                  <a:moveTo>
                    <a:pt x="912" y="432"/>
                  </a:moveTo>
                  <a:cubicBezTo>
                    <a:pt x="868" y="300"/>
                    <a:pt x="824" y="168"/>
                    <a:pt x="672" y="96"/>
                  </a:cubicBezTo>
                  <a:cubicBezTo>
                    <a:pt x="520" y="24"/>
                    <a:pt x="112" y="16"/>
                    <a:pt x="0"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7670" name="任意多边形 224276"/>
            <p:cNvSpPr/>
            <p:nvPr/>
          </p:nvSpPr>
          <p:spPr>
            <a:xfrm>
              <a:off x="3176" y="1056"/>
              <a:ext cx="1672" cy="1104"/>
            </a:xfrm>
            <a:custGeom>
              <a:avLst/>
              <a:gdLst/>
              <a:ahLst/>
              <a:cxnLst/>
              <a:rect l="0" t="0" r="0" b="0"/>
              <a:pathLst>
                <a:path w="1672" h="1152">
                  <a:moveTo>
                    <a:pt x="1104" y="1152"/>
                  </a:moveTo>
                  <a:cubicBezTo>
                    <a:pt x="1388" y="864"/>
                    <a:pt x="1672" y="576"/>
                    <a:pt x="1488" y="384"/>
                  </a:cubicBezTo>
                  <a:cubicBezTo>
                    <a:pt x="1304" y="192"/>
                    <a:pt x="248" y="64"/>
                    <a:pt x="0" y="0"/>
                  </a:cubicBezTo>
                </a:path>
              </a:pathLst>
            </a:custGeom>
            <a:noFill/>
            <a:ln w="9525" cap="flat" cmpd="sng">
              <a:solidFill>
                <a:schemeClr val="tx1"/>
              </a:solidFill>
              <a:prstDash val="solid"/>
              <a:round/>
              <a:headEnd type="none" w="med" len="med"/>
              <a:tailEnd type="arrow" w="med" len="med"/>
            </a:ln>
          </p:spPr>
          <p:txBody>
            <a:bodyPr/>
            <a:lstStyle/>
            <a:p>
              <a:endParaRPr lang="zh-CN" altLang="en-US"/>
            </a:p>
          </p:txBody>
        </p:sp>
        <p:sp>
          <p:nvSpPr>
            <p:cNvPr id="27671" name="文本框 224277"/>
            <p:cNvSpPr txBox="1"/>
            <p:nvPr/>
          </p:nvSpPr>
          <p:spPr>
            <a:xfrm>
              <a:off x="1628" y="1209"/>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3</a:t>
              </a:r>
            </a:p>
          </p:txBody>
        </p:sp>
        <p:sp>
          <p:nvSpPr>
            <p:cNvPr id="27672" name="文本框 224278"/>
            <p:cNvSpPr txBox="1"/>
            <p:nvPr/>
          </p:nvSpPr>
          <p:spPr>
            <a:xfrm>
              <a:off x="2246" y="1545"/>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4</a:t>
              </a:r>
            </a:p>
          </p:txBody>
        </p:sp>
        <p:sp>
          <p:nvSpPr>
            <p:cNvPr id="27673" name="文本框 224279"/>
            <p:cNvSpPr txBox="1"/>
            <p:nvPr/>
          </p:nvSpPr>
          <p:spPr>
            <a:xfrm>
              <a:off x="1104" y="1833"/>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3</a:t>
              </a:r>
            </a:p>
          </p:txBody>
        </p:sp>
        <p:sp>
          <p:nvSpPr>
            <p:cNvPr id="27674" name="文本框 224280"/>
            <p:cNvSpPr txBox="1"/>
            <p:nvPr/>
          </p:nvSpPr>
          <p:spPr>
            <a:xfrm>
              <a:off x="1436" y="1833"/>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4</a:t>
              </a:r>
            </a:p>
          </p:txBody>
        </p:sp>
        <p:sp>
          <p:nvSpPr>
            <p:cNvPr id="27675" name="文本框 224281"/>
            <p:cNvSpPr txBox="1"/>
            <p:nvPr/>
          </p:nvSpPr>
          <p:spPr>
            <a:xfrm>
              <a:off x="3686" y="1833"/>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2</a:t>
              </a:r>
            </a:p>
          </p:txBody>
        </p:sp>
        <p:sp>
          <p:nvSpPr>
            <p:cNvPr id="27676" name="文本框 224282"/>
            <p:cNvSpPr txBox="1"/>
            <p:nvPr/>
          </p:nvSpPr>
          <p:spPr>
            <a:xfrm>
              <a:off x="3302" y="1209"/>
              <a:ext cx="195" cy="251"/>
            </a:xfrm>
            <a:prstGeom prst="rect">
              <a:avLst/>
            </a:prstGeom>
            <a:noFill/>
            <a:ln w="9525">
              <a:noFill/>
            </a:ln>
          </p:spPr>
          <p:txBody>
            <a:bodyPr wrap="none" anchor="t">
              <a:spAutoFit/>
            </a:bodyPr>
            <a:lstStyle/>
            <a:p>
              <a:r>
                <a:rPr lang="en-US" altLang="zh-CN" sz="2000">
                  <a:solidFill>
                    <a:schemeClr val="tx1"/>
                  </a:solidFill>
                  <a:latin typeface="Times New Roman" panose="02020603050405020304" pitchFamily="18" charset="0"/>
                  <a:ea typeface="宋体" panose="02010600030101010101" pitchFamily="2" charset="-122"/>
                </a:rPr>
                <a:t>2</a:t>
              </a:r>
            </a:p>
          </p:txBody>
        </p:sp>
        <p:sp>
          <p:nvSpPr>
            <p:cNvPr id="27677" name="文本框 224283"/>
            <p:cNvSpPr txBox="1"/>
            <p:nvPr/>
          </p:nvSpPr>
          <p:spPr>
            <a:xfrm>
              <a:off x="4214" y="1032"/>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7678" name="文本框 224284"/>
            <p:cNvSpPr txBox="1"/>
            <p:nvPr/>
          </p:nvSpPr>
          <p:spPr>
            <a:xfrm>
              <a:off x="4032" y="1296"/>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7679" name="文本框 224285"/>
            <p:cNvSpPr txBox="1"/>
            <p:nvPr/>
          </p:nvSpPr>
          <p:spPr>
            <a:xfrm>
              <a:off x="528" y="1152"/>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7680" name="文本框 224286"/>
            <p:cNvSpPr txBox="1"/>
            <p:nvPr/>
          </p:nvSpPr>
          <p:spPr>
            <a:xfrm>
              <a:off x="912" y="1296"/>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sp>
          <p:nvSpPr>
            <p:cNvPr id="27681" name="任意多边形 224287"/>
            <p:cNvSpPr/>
            <p:nvPr/>
          </p:nvSpPr>
          <p:spPr>
            <a:xfrm>
              <a:off x="2732" y="1200"/>
              <a:ext cx="222" cy="240"/>
            </a:xfrm>
            <a:custGeom>
              <a:avLst/>
              <a:gdLst/>
              <a:ahLst/>
              <a:cxnLst/>
              <a:rect l="0" t="0" r="0" b="0"/>
              <a:pathLst>
                <a:path w="222" h="240">
                  <a:moveTo>
                    <a:pt x="148" y="0"/>
                  </a:moveTo>
                  <a:lnTo>
                    <a:pt x="222" y="92"/>
                  </a:lnTo>
                  <a:lnTo>
                    <a:pt x="207" y="240"/>
                  </a:lnTo>
                  <a:lnTo>
                    <a:pt x="74" y="240"/>
                  </a:lnTo>
                  <a:lnTo>
                    <a:pt x="0" y="122"/>
                  </a:lnTo>
                  <a:lnTo>
                    <a:pt x="30" y="18"/>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27682" name="文本框 224288"/>
            <p:cNvSpPr txBox="1"/>
            <p:nvPr/>
          </p:nvSpPr>
          <p:spPr>
            <a:xfrm>
              <a:off x="2726" y="1445"/>
              <a:ext cx="187" cy="232"/>
            </a:xfrm>
            <a:prstGeom prst="rect">
              <a:avLst/>
            </a:prstGeom>
            <a:noFill/>
            <a:ln w="9525">
              <a:noFill/>
            </a:ln>
          </p:spPr>
          <p:txBody>
            <a:bodyPr wrap="none" anchor="t">
              <a:spAutoFit/>
            </a:bodyPr>
            <a:lstStyle/>
            <a:p>
              <a:r>
                <a:rPr lang="en-US" altLang="zh-CN" sz="1800">
                  <a:solidFill>
                    <a:schemeClr val="tx1"/>
                  </a:solidFill>
                  <a:latin typeface="Times New Roman" panose="02020603050405020304" pitchFamily="18" charset="0"/>
                  <a:ea typeface="宋体" panose="02010600030101010101" pitchFamily="2" charset="-122"/>
                </a:rPr>
                <a:t>7</a:t>
              </a:r>
            </a:p>
          </p:txBody>
        </p:sp>
      </p:grpSp>
      <p:pic>
        <p:nvPicPr>
          <p:cNvPr id="6" name="图片 5"/>
          <p:cNvPicPr>
            <a:picLocks noChangeAspect="1"/>
          </p:cNvPicPr>
          <p:nvPr/>
        </p:nvPicPr>
        <p:blipFill>
          <a:blip r:embed="rId3"/>
          <a:stretch>
            <a:fillRect/>
          </a:stretch>
        </p:blipFill>
        <p:spPr>
          <a:xfrm>
            <a:off x="7583170" y="2668905"/>
            <a:ext cx="4256405" cy="3806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24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52</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19461" name="文本占位符 219138" descr="Rectangle: Click to edit Master text styles&#10;Second level&#10;Third level&#10;Fourth level&#10;Fifth level"/>
          <p:cNvSpPr>
            <a:spLocks noGrp="1"/>
          </p:cNvSpPr>
          <p:nvPr>
            <p:ph idx="1"/>
          </p:nvPr>
        </p:nvSpPr>
        <p:spPr>
          <a:xfrm>
            <a:off x="144145" y="1083945"/>
            <a:ext cx="5840730" cy="2159000"/>
          </a:xfrm>
        </p:spPr>
        <p:txBody>
          <a:bodyPr anchor="t">
            <a:normAutofit fontScale="25000" lnSpcReduction="20000"/>
          </a:bodyPr>
          <a:lstStyle/>
          <a:p>
            <a:pPr fontAlgn="auto">
              <a:lnSpc>
                <a:spcPts val="2640"/>
              </a:lnSpc>
            </a:pPr>
            <a:r>
              <a:rPr lang="zh-CN" altLang="en-US" sz="12800" dirty="0">
                <a:solidFill>
                  <a:srgbClr val="CC3300"/>
                </a:solidFill>
                <a:latin typeface="宋体" panose="02010600030101010101" pitchFamily="2" charset="-122"/>
                <a:cs typeface="+mj-cs"/>
                <a:sym typeface="+mn-ea"/>
              </a:rPr>
              <a:t>迫切循环</a:t>
            </a:r>
          </a:p>
          <a:p>
            <a:pPr fontAlgn="auto">
              <a:lnSpc>
                <a:spcPts val="2940"/>
              </a:lnSpc>
            </a:pPr>
            <a:r>
              <a:rPr lang="zh-CN" altLang="en-US" sz="9600" dirty="0">
                <a:solidFill>
                  <a:schemeClr val="tx1"/>
                </a:solidFill>
                <a:latin typeface="宋体" panose="02010600030101010101" pitchFamily="2" charset="-122"/>
                <a:cs typeface="+mj-cs"/>
                <a:sym typeface="+mn-ea"/>
              </a:rPr>
              <a:t>简单循环—每个状态只出现一次的等待时间循环。</a:t>
            </a:r>
          </a:p>
          <a:p>
            <a:pPr fontAlgn="auto">
              <a:lnSpc>
                <a:spcPts val="2940"/>
              </a:lnSpc>
            </a:pPr>
            <a:r>
              <a:rPr lang="zh-CN" altLang="en-US" sz="9600" dirty="0">
                <a:solidFill>
                  <a:schemeClr val="tx1"/>
                </a:solidFill>
                <a:latin typeface="宋体" panose="02010600030101010101" pitchFamily="2" charset="-122"/>
                <a:cs typeface="+mj-cs"/>
                <a:sym typeface="+mn-ea"/>
              </a:rPr>
              <a:t>迫切循环是指从各自初始状态输出的边缘都具有最小等待时间，即平均等待时间比其他等待时间更小。</a:t>
            </a:r>
          </a:p>
          <a:p>
            <a:pPr fontAlgn="auto">
              <a:lnSpc>
                <a:spcPts val="2940"/>
              </a:lnSpc>
            </a:pPr>
            <a:r>
              <a:rPr lang="zh-CN" altLang="en-US" sz="9600" dirty="0">
                <a:solidFill>
                  <a:schemeClr val="tx1"/>
                </a:solidFill>
                <a:latin typeface="宋体" panose="02010600030101010101" pitchFamily="2" charset="-122"/>
                <a:cs typeface="+mj-cs"/>
                <a:sym typeface="+mn-ea"/>
              </a:rPr>
              <a:t>构成迫切循环的条件是：首先必须是简单循环；其次，它的平均等待时间比其他简单循环更小</a:t>
            </a:r>
          </a:p>
          <a:p>
            <a:pPr fontAlgn="auto">
              <a:lnSpc>
                <a:spcPts val="2940"/>
              </a:lnSpc>
            </a:pPr>
            <a:endParaRPr lang="zh-CN" altLang="en-US" sz="9600" dirty="0">
              <a:solidFill>
                <a:schemeClr val="tx1"/>
              </a:solidFill>
              <a:latin typeface="宋体" panose="02010600030101010101" pitchFamily="2" charset="-122"/>
              <a:cs typeface="+mj-cs"/>
              <a:sym typeface="+mn-ea"/>
            </a:endParaRPr>
          </a:p>
          <a:p>
            <a:pPr fontAlgn="auto">
              <a:lnSpc>
                <a:spcPts val="2940"/>
              </a:lnSpc>
            </a:pPr>
            <a:r>
              <a:rPr lang="zh-CN" altLang="en-US" sz="9600" dirty="0">
                <a:solidFill>
                  <a:srgbClr val="FF0000"/>
                </a:solidFill>
                <a:latin typeface="宋体" panose="02010600030101010101" pitchFamily="2" charset="-122"/>
                <a:cs typeface="+mj-cs"/>
                <a:sym typeface="+mn-ea"/>
              </a:rPr>
              <a:t>流水线无冲突调度可以归纳为从简单循环集合中找出迫切循环</a:t>
            </a:r>
          </a:p>
        </p:txBody>
      </p:sp>
      <p:sp>
        <p:nvSpPr>
          <p:cNvPr id="29701" name="文本占位符 225282" descr="Rectangle: Click to edit Master text styles&#10;Second level&#10;Third level&#10;Fourth level&#10;Fifth level"/>
          <p:cNvSpPr>
            <a:spLocks noGrp="1"/>
          </p:cNvSpPr>
          <p:nvPr/>
        </p:nvSpPr>
        <p:spPr>
          <a:xfrm>
            <a:off x="7000240" y="752475"/>
            <a:ext cx="4678680" cy="14674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800" dirty="0">
                <a:solidFill>
                  <a:schemeClr val="tx1"/>
                </a:solidFill>
                <a:latin typeface="Times New Roman" panose="02020603050405020304" pitchFamily="18" charset="0"/>
              </a:rPr>
              <a:t>本例中调度方案如下：</a:t>
            </a:r>
            <a:endParaRPr lang="zh-CN" altLang="en-US" sz="2800">
              <a:solidFill>
                <a:schemeClr val="tx1"/>
              </a:solidFill>
              <a:latin typeface="Times New Roman" panose="02020603050405020304" pitchFamily="18" charset="0"/>
            </a:endParaRPr>
          </a:p>
        </p:txBody>
      </p:sp>
      <p:graphicFrame>
        <p:nvGraphicFramePr>
          <p:cNvPr id="225284" name="表格 225283"/>
          <p:cNvGraphicFramePr/>
          <p:nvPr>
            <p:custDataLst>
              <p:tags r:id="rId1"/>
            </p:custDataLst>
          </p:nvPr>
        </p:nvGraphicFramePr>
        <p:xfrm>
          <a:off x="5793105" y="1441450"/>
          <a:ext cx="6248400" cy="3657854"/>
        </p:xfrm>
        <a:graphic>
          <a:graphicData uri="http://schemas.openxmlformats.org/drawingml/2006/table">
            <a:tbl>
              <a:tblPr/>
              <a:tblGrid>
                <a:gridCol w="1981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96901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lgn="ctr">
                        <a:buNone/>
                      </a:pPr>
                      <a:r>
                        <a:rPr lang="zh-CN" altLang="en-US" sz="2400" dirty="0"/>
                        <a:t>调度策略</a:t>
                      </a:r>
                    </a:p>
                    <a:p>
                      <a:pPr marL="0" lvl="0" indent="0" algn="ctr">
                        <a:buNone/>
                      </a:pPr>
                      <a:endParaRPr lang="zh-CN" altLang="en-US"/>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lgn="ctr">
                        <a:buNone/>
                      </a:pPr>
                      <a:r>
                        <a:rPr lang="zh-CN" altLang="en-US" sz="2400" dirty="0"/>
                        <a:t>平均间</a:t>
                      </a:r>
                    </a:p>
                    <a:p>
                      <a:pPr marL="0" lvl="0" indent="0" algn="ctr">
                        <a:buNone/>
                      </a:pPr>
                      <a:r>
                        <a:rPr lang="zh-CN" altLang="en-US" sz="2400" dirty="0"/>
                        <a:t>隔拍数</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lgn="ctr">
                        <a:buNone/>
                      </a:pPr>
                      <a:r>
                        <a:rPr lang="zh-CN" altLang="en-US" sz="2400" dirty="0"/>
                        <a:t>调度策略</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lgn="ctr">
                        <a:buNone/>
                      </a:pPr>
                      <a:r>
                        <a:rPr lang="zh-CN" altLang="en-US" sz="2400" dirty="0"/>
                        <a:t>平均间</a:t>
                      </a:r>
                    </a:p>
                    <a:p>
                      <a:pPr marL="0" lvl="0" indent="0" algn="ctr">
                        <a:buNone/>
                      </a:pPr>
                      <a:r>
                        <a:rPr lang="zh-CN" altLang="en-US" sz="2400" dirty="0"/>
                        <a:t>隔拍数</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56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(2, 7)</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4.50</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(3, 4, 3, 7)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4.25</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276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(2, 2, 7)</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3.67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(4, 3, 7)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4.67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847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(3, 4)</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solidFill>
                            <a:srgbClr val="CC3300"/>
                          </a:solidFill>
                          <a:latin typeface="宋体" panose="02010600030101010101" pitchFamily="2" charset="-122"/>
                        </a:rPr>
                        <a:t>3.50</a:t>
                      </a:r>
                      <a:endParaRPr lang="zh-CN" altLang="en-US" sz="2400">
                        <a:solidFill>
                          <a:srgbClr val="CC3300"/>
                        </a:solidFill>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(4, 7)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5.00</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5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(3, 7)</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5.00</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7.00</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42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(3, 4, 7)</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4.67</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9739" name="矩形 225322" descr="Rectangle: Click to edit Master text styles&#10;Second level&#10;Third level&#10;Fourth level&#10;Fifth level"/>
          <p:cNvSpPr/>
          <p:nvPr/>
        </p:nvSpPr>
        <p:spPr>
          <a:xfrm>
            <a:off x="6560820" y="5434330"/>
            <a:ext cx="4339590" cy="990600"/>
          </a:xfrm>
          <a:prstGeom prst="rect">
            <a:avLst/>
          </a:prstGeom>
          <a:noFill/>
          <a:ln w="9525">
            <a:noFill/>
          </a:ln>
        </p:spPr>
        <p:txBody>
          <a:bodyPr anchor="t"/>
          <a:lstStyle/>
          <a:p>
            <a:pPr marL="342900" indent="-342900">
              <a:lnSpc>
                <a:spcPct val="90000"/>
              </a:lnSpc>
            </a:pPr>
            <a:r>
              <a:rPr lang="zh-CN" altLang="en-US" sz="2000" dirty="0">
                <a:solidFill>
                  <a:schemeClr val="tx1"/>
                </a:solidFill>
                <a:latin typeface="Times New Roman" panose="02020603050405020304" pitchFamily="18" charset="0"/>
                <a:ea typeface="宋体" panose="02010600030101010101" pitchFamily="2" charset="-122"/>
              </a:rPr>
              <a:t>（</a:t>
            </a:r>
            <a:r>
              <a:rPr lang="en-US" altLang="zh-CN" sz="2000" dirty="0">
                <a:solidFill>
                  <a:schemeClr val="tx1"/>
                </a:solidFill>
                <a:latin typeface="Times New Roman" panose="02020603050405020304" pitchFamily="18" charset="0"/>
                <a:ea typeface="宋体" panose="02010600030101010101" pitchFamily="2" charset="-122"/>
              </a:rPr>
              <a:t>3</a:t>
            </a:r>
            <a:r>
              <a:rPr lang="zh-CN" altLang="en-US" sz="2000" dirty="0">
                <a:solidFill>
                  <a:schemeClr val="tx1"/>
                </a:solidFill>
                <a:latin typeface="Times New Roman" panose="02020603050405020304" pitchFamily="18" charset="0"/>
                <a:ea typeface="宋体" panose="02010600030101010101" pitchFamily="2" charset="-122"/>
              </a:rPr>
              <a:t>，</a:t>
            </a:r>
            <a:r>
              <a:rPr lang="en-US" altLang="zh-CN" sz="2000" dirty="0">
                <a:solidFill>
                  <a:schemeClr val="tx1"/>
                </a:solidFill>
                <a:latin typeface="Times New Roman" panose="02020603050405020304" pitchFamily="18" charset="0"/>
                <a:ea typeface="宋体" panose="02010600030101010101" pitchFamily="2" charset="-122"/>
              </a:rPr>
              <a:t>4</a:t>
            </a:r>
            <a:r>
              <a:rPr lang="zh-CN" altLang="en-US" sz="2000" dirty="0">
                <a:solidFill>
                  <a:schemeClr val="tx1"/>
                </a:solidFill>
                <a:latin typeface="Times New Roman" panose="02020603050405020304" pitchFamily="18" charset="0"/>
                <a:ea typeface="宋体" panose="02010600030101010101" pitchFamily="2" charset="-122"/>
              </a:rPr>
              <a:t>）是</a:t>
            </a:r>
          </a:p>
          <a:p>
            <a:pPr marL="342900" indent="-342900">
              <a:lnSpc>
                <a:spcPct val="90000"/>
              </a:lnSpc>
            </a:pPr>
            <a:r>
              <a:rPr lang="zh-CN" altLang="en-US" sz="2000" dirty="0">
                <a:solidFill>
                  <a:schemeClr val="tx1"/>
                </a:solidFill>
                <a:latin typeface="Times New Roman" panose="02020603050405020304" pitchFamily="18" charset="0"/>
                <a:ea typeface="宋体" panose="02010600030101010101" pitchFamily="2" charset="-122"/>
              </a:rPr>
              <a:t>（</a:t>
            </a:r>
            <a:r>
              <a:rPr lang="en-US" altLang="zh-CN" sz="2000" dirty="0">
                <a:solidFill>
                  <a:schemeClr val="tx1"/>
                </a:solidFill>
                <a:latin typeface="Times New Roman" panose="02020603050405020304" pitchFamily="18" charset="0"/>
                <a:ea typeface="宋体" panose="02010600030101010101" pitchFamily="2" charset="-122"/>
              </a:rPr>
              <a:t>10110111</a:t>
            </a:r>
            <a:r>
              <a:rPr lang="zh-CN" altLang="en-US" sz="2000" dirty="0">
                <a:solidFill>
                  <a:schemeClr val="tx1"/>
                </a:solidFill>
                <a:latin typeface="Times New Roman" panose="02020603050405020304" pitchFamily="18" charset="0"/>
                <a:ea typeface="宋体" panose="02010600030101010101" pitchFamily="2" charset="-122"/>
              </a:rPr>
              <a:t>）和（ </a:t>
            </a:r>
            <a:r>
              <a:rPr lang="en-US" altLang="zh-CN" sz="2000" dirty="0">
                <a:solidFill>
                  <a:schemeClr val="tx1"/>
                </a:solidFill>
                <a:latin typeface="Times New Roman" panose="02020603050405020304" pitchFamily="18" charset="0"/>
                <a:ea typeface="宋体" panose="02010600030101010101" pitchFamily="2" charset="-122"/>
              </a:rPr>
              <a:t>10111011 </a:t>
            </a:r>
            <a:r>
              <a:rPr lang="zh-CN" altLang="en-US" sz="2000" dirty="0">
                <a:solidFill>
                  <a:schemeClr val="tx1"/>
                </a:solidFill>
                <a:latin typeface="Times New Roman" panose="02020603050405020304" pitchFamily="18" charset="0"/>
                <a:ea typeface="宋体" panose="02010600030101010101" pitchFamily="2" charset="-122"/>
              </a:rPr>
              <a:t>）</a:t>
            </a:r>
          </a:p>
          <a:p>
            <a:pPr marL="342900" indent="-342900">
              <a:lnSpc>
                <a:spcPct val="90000"/>
              </a:lnSpc>
            </a:pPr>
            <a:endParaRPr lang="zh-CN" altLang="en-US" sz="2000">
              <a:solidFill>
                <a:schemeClr val="tx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25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52227" name="灯片编号占位符 5"/>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53</a:t>
            </a:fld>
            <a:endParaRPr lang="en-US" altLang="zh-CN" sz="1400" dirty="0"/>
          </a:p>
        </p:txBody>
      </p:sp>
      <p:sp>
        <p:nvSpPr>
          <p:cNvPr id="4" name="标题 1"/>
          <p:cNvSpPr>
            <a:spLocks noGrp="1"/>
          </p:cNvSpPr>
          <p:nvPr/>
        </p:nvSpPr>
        <p:spPr>
          <a:xfrm>
            <a:off x="325120" y="537845"/>
            <a:ext cx="4395470" cy="5111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4.3.2  无冲突调度</a:t>
            </a:r>
          </a:p>
        </p:txBody>
      </p:sp>
      <p:sp>
        <p:nvSpPr>
          <p:cNvPr id="31749" name="文本占位符 226306" descr="Rectangle: Click to edit Master text styles&#10;Second level&#10;Third level&#10;Fourth level&#10;Fifth level"/>
          <p:cNvSpPr>
            <a:spLocks noGrp="1"/>
          </p:cNvSpPr>
          <p:nvPr/>
        </p:nvSpPr>
        <p:spPr>
          <a:xfrm>
            <a:off x="809625" y="143510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400" dirty="0">
                <a:solidFill>
                  <a:schemeClr val="tx1"/>
                </a:solidFill>
                <a:latin typeface="Times New Roman" panose="02020603050405020304" pitchFamily="18" charset="0"/>
              </a:rPr>
              <a:t>最小平均等待时间（</a:t>
            </a:r>
            <a:r>
              <a:rPr lang="en-US" altLang="zh-CN" sz="2400">
                <a:solidFill>
                  <a:schemeClr val="tx1"/>
                </a:solidFill>
                <a:latin typeface="Times New Roman" panose="02020603050405020304" pitchFamily="18" charset="0"/>
              </a:rPr>
              <a:t>minimal average latency---MAL)</a:t>
            </a:r>
          </a:p>
          <a:p>
            <a:pPr>
              <a:lnSpc>
                <a:spcPct val="90000"/>
              </a:lnSpc>
            </a:pPr>
            <a:r>
              <a:rPr lang="zh-CN" altLang="en-US" sz="2400" dirty="0">
                <a:solidFill>
                  <a:schemeClr val="tx1"/>
                </a:solidFill>
                <a:latin typeface="Times New Roman" panose="02020603050405020304" pitchFamily="18" charset="0"/>
              </a:rPr>
              <a:t>可见，最佳调度方案为（</a:t>
            </a:r>
            <a:r>
              <a:rPr lang="en-US" altLang="zh-CN" sz="2400" dirty="0">
                <a:solidFill>
                  <a:schemeClr val="tx1"/>
                </a:solidFill>
                <a:latin typeface="Times New Roman" panose="02020603050405020304" pitchFamily="18" charset="0"/>
              </a:rPr>
              <a:t>3</a:t>
            </a: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4</a:t>
            </a: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MAL=3 .5</a:t>
            </a:r>
            <a:r>
              <a:rPr lang="zh-CN" altLang="en-US" sz="2400" dirty="0">
                <a:solidFill>
                  <a:schemeClr val="tx1"/>
                </a:solidFill>
                <a:latin typeface="Times New Roman" panose="02020603050405020304" pitchFamily="18" charset="0"/>
              </a:rPr>
              <a:t>。对非</a:t>
            </a:r>
            <a:r>
              <a:rPr lang="en-US" altLang="zh-CN" sz="2400">
                <a:solidFill>
                  <a:schemeClr val="tx1"/>
                </a:solidFill>
                <a:latin typeface="Times New Roman" panose="02020603050405020304" pitchFamily="18" charset="0"/>
              </a:rPr>
              <a:t>C</a:t>
            </a:r>
            <a:r>
              <a:rPr lang="en-US" altLang="zh-CN" sz="2400" baseline="-14000">
                <a:solidFill>
                  <a:schemeClr val="tx1"/>
                </a:solidFill>
                <a:latin typeface="Times New Roman" panose="02020603050405020304" pitchFamily="18" charset="0"/>
              </a:rPr>
              <a:t>0</a:t>
            </a:r>
            <a:r>
              <a:rPr lang="zh-CN" altLang="en-US" sz="2400" dirty="0">
                <a:solidFill>
                  <a:schemeClr val="tx1"/>
                </a:solidFill>
                <a:latin typeface="Times New Roman" panose="02020603050405020304" pitchFamily="18" charset="0"/>
              </a:rPr>
              <a:t>开始的调度方案由</a:t>
            </a:r>
            <a:r>
              <a:rPr lang="zh-CN" altLang="en-US" sz="2400" dirty="0">
                <a:solidFill>
                  <a:srgbClr val="CC6600"/>
                </a:solidFill>
                <a:latin typeface="Times New Roman" panose="02020603050405020304" pitchFamily="18" charset="0"/>
              </a:rPr>
              <a:t>流水线控制器</a:t>
            </a:r>
            <a:r>
              <a:rPr lang="zh-CN" altLang="en-US" sz="2400" dirty="0">
                <a:solidFill>
                  <a:schemeClr val="tx1"/>
                </a:solidFill>
                <a:latin typeface="Times New Roman" panose="02020603050405020304" pitchFamily="18" charset="0"/>
              </a:rPr>
              <a:t>完成控制的过渡。</a:t>
            </a:r>
          </a:p>
          <a:p>
            <a:pPr>
              <a:lnSpc>
                <a:spcPct val="90000"/>
              </a:lnSpc>
            </a:pPr>
            <a:r>
              <a:rPr lang="zh-CN" altLang="en-US" sz="2400" dirty="0">
                <a:solidFill>
                  <a:schemeClr val="tx1"/>
                </a:solidFill>
                <a:latin typeface="Times New Roman" panose="02020603050405020304" pitchFamily="18" charset="0"/>
              </a:rPr>
              <a:t>简单循环：每种状态只出现一次的等待时间循环</a:t>
            </a:r>
          </a:p>
          <a:p>
            <a:pPr>
              <a:lnSpc>
                <a:spcPct val="90000"/>
              </a:lnSpc>
            </a:pPr>
            <a:r>
              <a:rPr lang="zh-CN" altLang="en-US" sz="2400" dirty="0">
                <a:solidFill>
                  <a:schemeClr val="tx1"/>
                </a:solidFill>
                <a:latin typeface="Times New Roman" panose="02020603050405020304" pitchFamily="18" charset="0"/>
              </a:rPr>
              <a:t>简单循环中由一些是迫切循环。</a:t>
            </a:r>
          </a:p>
          <a:p>
            <a:pPr>
              <a:lnSpc>
                <a:spcPct val="90000"/>
              </a:lnSpc>
            </a:pPr>
            <a:r>
              <a:rPr lang="zh-CN" altLang="en-US" sz="2400" dirty="0">
                <a:solidFill>
                  <a:schemeClr val="tx1"/>
                </a:solidFill>
                <a:latin typeface="Times New Roman" panose="02020603050405020304" pitchFamily="18" charset="0"/>
              </a:rPr>
              <a:t>迫切循环：从各自的初始状态输出的边缘都具有最小等待时间的循环。这样的循环首先是简单循环，并且他们的平均等待时间必须比其他简单循环的更小。</a:t>
            </a:r>
          </a:p>
          <a:p>
            <a:pPr>
              <a:lnSpc>
                <a:spcPct val="90000"/>
              </a:lnSpc>
            </a:pPr>
            <a:r>
              <a:rPr lang="zh-CN" altLang="en-US" sz="2400" dirty="0">
                <a:solidFill>
                  <a:schemeClr val="tx1"/>
                </a:solidFill>
                <a:latin typeface="Times New Roman" panose="02020603050405020304" pitchFamily="18" charset="0"/>
              </a:rPr>
              <a:t>从迫切循环中确定</a:t>
            </a:r>
            <a:r>
              <a:rPr lang="en-US" altLang="zh-CN" sz="2400">
                <a:solidFill>
                  <a:schemeClr val="tx1"/>
                </a:solidFill>
                <a:latin typeface="Times New Roman" panose="02020603050405020304" pitchFamily="18" charset="0"/>
              </a:rPr>
              <a:t>MAL</a:t>
            </a:r>
          </a:p>
          <a:p>
            <a:pPr algn="just" eaLnBrk="0" hangingPunct="0">
              <a:lnSpc>
                <a:spcPct val="90000"/>
              </a:lnSpc>
              <a:spcBef>
                <a:spcPct val="0"/>
              </a:spcBef>
              <a:buClrTx/>
              <a:buSzTx/>
              <a:buFontTx/>
              <a:buChar char="•"/>
            </a:pPr>
            <a:r>
              <a:rPr lang="zh-CN" altLang="zh-CN" sz="2400" dirty="0">
                <a:solidFill>
                  <a:schemeClr val="tx1"/>
                </a:solidFill>
                <a:latin typeface="Times New Roman" panose="02020603050405020304" pitchFamily="18" charset="0"/>
              </a:rPr>
              <a:t>MAL应小于或等于状态图中任一迫切循环的平均等待时间</a:t>
            </a:r>
          </a:p>
          <a:p>
            <a:pPr algn="just" eaLnBrk="0" hangingPunct="0">
              <a:lnSpc>
                <a:spcPct val="90000"/>
              </a:lnSpc>
              <a:spcBef>
                <a:spcPct val="0"/>
              </a:spcBef>
              <a:buClrTx/>
              <a:buSzTx/>
              <a:buFontTx/>
              <a:buChar char="•"/>
            </a:pPr>
            <a:r>
              <a:rPr lang="zh-CN" altLang="zh-CN" sz="2400" dirty="0">
                <a:solidFill>
                  <a:schemeClr val="tx1"/>
                </a:solidFill>
                <a:latin typeface="Times New Roman" panose="02020603050405020304" pitchFamily="18" charset="0"/>
              </a:rPr>
              <a:t>上限是初始冲突向量的1个数再+1</a:t>
            </a:r>
            <a:endParaRPr lang="en-US" altLang="zh-CN" sz="2400">
              <a:solidFill>
                <a:schemeClr val="tx1"/>
              </a:solidFill>
              <a:latin typeface="Times New Roman" panose="02020603050405020304" pitchFamily="18" charset="0"/>
            </a:endParaRPr>
          </a:p>
          <a:p>
            <a:pPr>
              <a:lnSpc>
                <a:spcPct val="90000"/>
              </a:lnSpc>
            </a:pPr>
            <a:endParaRPr lang="en-US" altLang="zh-CN" sz="2400">
              <a:solidFill>
                <a:schemeClr val="tx1"/>
              </a:solidFill>
              <a:latin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日期占位符 1"/>
          <p:cNvSpPr>
            <a:spLocks noGrp="1"/>
          </p:cNvSpPr>
          <p:nvPr>
            <p:ph type="dt" sz="half" idx="10"/>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fld id="{BB962C8B-B14F-4D97-AF65-F5344CB8AC3E}" type="datetime1">
              <a:rPr lang="zh-CN" altLang="en-US" sz="1400" b="0" dirty="0">
                <a:latin typeface="Tahoma" panose="020B0604030504040204" pitchFamily="34" charset="0"/>
              </a:rPr>
              <a:t>2025/5/23</a:t>
            </a:fld>
            <a:endParaRPr lang="zh-CN" altLang="en-US" sz="1400" b="0" dirty="0">
              <a:latin typeface="Tahoma" panose="020B0604030504040204" pitchFamily="34" charset="0"/>
            </a:endParaRPr>
          </a:p>
        </p:txBody>
      </p:sp>
      <p:sp>
        <p:nvSpPr>
          <p:cNvPr id="33794" name="页脚占位符 2"/>
          <p:cNvSpPr>
            <a:spLocks noGrp="1"/>
          </p:cNvSpPr>
          <p:nvPr>
            <p:ph type="ftr" sz="quarter" idx="11"/>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ctr"/>
            <a:r>
              <a:rPr lang="zh-CN" altLang="en-US" sz="1400" b="0" dirty="0">
                <a:latin typeface="Tahoma" panose="020B0604030504040204" pitchFamily="34" charset="0"/>
              </a:rPr>
              <a:t>《计算机系统结构》多媒体课件</a:t>
            </a:r>
          </a:p>
        </p:txBody>
      </p:sp>
      <p:sp>
        <p:nvSpPr>
          <p:cNvPr id="33795" name="灯片编号占位符 3"/>
          <p:cNvSpPr>
            <a:spLocks noGrp="1"/>
          </p:cNvSpPr>
          <p:nvPr>
            <p:ph type="sldNum" sz="quarter" idx="12"/>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zh-CN" altLang="en-US" sz="1400" b="0" dirty="0">
                <a:latin typeface="Tahoma" panose="020B0604030504040204" pitchFamily="34" charset="0"/>
              </a:rPr>
              <a:t>54</a:t>
            </a:fld>
            <a:endParaRPr lang="zh-CN" altLang="en-US" sz="1400" b="0" dirty="0">
              <a:latin typeface="Tahoma" panose="020B0604030504040204" pitchFamily="34" charset="0"/>
            </a:endParaRPr>
          </a:p>
        </p:txBody>
      </p:sp>
      <p:sp>
        <p:nvSpPr>
          <p:cNvPr id="33796" name="标题 217089"/>
          <p:cNvSpPr>
            <a:spLocks noGrp="1"/>
          </p:cNvSpPr>
          <p:nvPr>
            <p:ph type="title"/>
          </p:nvPr>
        </p:nvSpPr>
        <p:spPr/>
        <p:txBody>
          <a:bodyPr anchor="b"/>
          <a:lstStyle/>
          <a:p>
            <a:r>
              <a:rPr lang="zh-CN" altLang="en-US" sz="3200" b="1" dirty="0">
                <a:solidFill>
                  <a:srgbClr val="FF3300"/>
                </a:solidFill>
                <a:latin typeface="Times New Roman" panose="02020603050405020304" pitchFamily="18" charset="0"/>
              </a:rPr>
              <a:t>应用举例</a:t>
            </a:r>
            <a:br>
              <a:rPr lang="zh-CN" altLang="en-US" sz="3200" b="1" dirty="0">
                <a:solidFill>
                  <a:srgbClr val="FF3300"/>
                </a:solidFill>
                <a:latin typeface="Times New Roman" panose="02020603050405020304" pitchFamily="18" charset="0"/>
              </a:rPr>
            </a:br>
            <a:endParaRPr lang="zh-CN" altLang="en-US" sz="3200" b="1" dirty="0">
              <a:solidFill>
                <a:srgbClr val="FF3300"/>
              </a:solidFill>
              <a:latin typeface="Times New Roman" panose="02020603050405020304" pitchFamily="18" charset="0"/>
            </a:endParaRPr>
          </a:p>
        </p:txBody>
      </p:sp>
      <p:sp>
        <p:nvSpPr>
          <p:cNvPr id="33797" name="文本占位符 217090" descr="Rectangle: Click to edit Master text styles&#10;Second level&#10;Third level&#10;Fourth level&#10;Fifth level"/>
          <p:cNvSpPr>
            <a:spLocks noGrp="1"/>
          </p:cNvSpPr>
          <p:nvPr>
            <p:ph idx="1"/>
          </p:nvPr>
        </p:nvSpPr>
        <p:spPr>
          <a:xfrm>
            <a:off x="838200" y="1235075"/>
            <a:ext cx="10515600" cy="4351338"/>
          </a:xfrm>
        </p:spPr>
        <p:txBody>
          <a:bodyPr anchor="t"/>
          <a:lstStyle/>
          <a:p>
            <a:pPr>
              <a:spcBef>
                <a:spcPct val="0"/>
              </a:spcBef>
              <a:buClrTx/>
              <a:buSzTx/>
              <a:buFontTx/>
              <a:buNone/>
            </a:pPr>
            <a:r>
              <a:rPr lang="zh-CN" altLang="en-US" sz="2800" dirty="0">
                <a:solidFill>
                  <a:schemeClr val="tx1"/>
                </a:solidFill>
                <a:latin typeface="Times New Roman" panose="02020603050405020304" pitchFamily="18" charset="0"/>
              </a:rPr>
              <a:t>某单功能流水线预约表如下：</a:t>
            </a:r>
          </a:p>
          <a:p>
            <a:pPr>
              <a:spcBef>
                <a:spcPct val="0"/>
              </a:spcBef>
              <a:buClrTx/>
              <a:buSzTx/>
              <a:buFontTx/>
              <a:buNone/>
            </a:pPr>
            <a:r>
              <a:rPr lang="zh-CN" altLang="en-US" sz="2800" dirty="0">
                <a:solidFill>
                  <a:schemeClr val="tx1"/>
                </a:solidFill>
                <a:latin typeface="宋体" panose="02010600030101010101" pitchFamily="2" charset="-122"/>
              </a:rPr>
              <a:t>请确定最佳调度方案。</a:t>
            </a:r>
          </a:p>
          <a:p>
            <a:pPr>
              <a:spcBef>
                <a:spcPct val="0"/>
              </a:spcBef>
              <a:buClrTx/>
              <a:buSzTx/>
              <a:buFontTx/>
              <a:buNone/>
            </a:pPr>
            <a:r>
              <a:rPr lang="zh-CN" altLang="en-US" sz="2800" dirty="0">
                <a:solidFill>
                  <a:schemeClr val="tx1"/>
                </a:solidFill>
                <a:latin typeface="宋体" panose="02010600030101010101" pitchFamily="2" charset="-122"/>
              </a:rPr>
              <a:t>  按此方案输入</a:t>
            </a:r>
            <a:r>
              <a:rPr lang="en-US" altLang="zh-CN" sz="2800" dirty="0">
                <a:solidFill>
                  <a:schemeClr val="tx1"/>
                </a:solidFill>
                <a:latin typeface="宋体" panose="02010600030101010101" pitchFamily="2" charset="-122"/>
              </a:rPr>
              <a:t>8</a:t>
            </a:r>
            <a:r>
              <a:rPr lang="zh-CN" altLang="en-US" sz="2800" dirty="0">
                <a:solidFill>
                  <a:schemeClr val="tx1"/>
                </a:solidFill>
                <a:latin typeface="宋体" panose="02010600030101010101" pitchFamily="2" charset="-122"/>
              </a:rPr>
              <a:t>个指令时，性能指标如何？</a:t>
            </a:r>
            <a:endParaRPr lang="zh-CN" altLang="en-US" sz="2800">
              <a:solidFill>
                <a:schemeClr val="tx1"/>
              </a:solidFill>
              <a:latin typeface="宋体" panose="02010600030101010101" pitchFamily="2" charset="-122"/>
            </a:endParaRPr>
          </a:p>
        </p:txBody>
      </p:sp>
      <p:graphicFrame>
        <p:nvGraphicFramePr>
          <p:cNvPr id="217092" name="表格 217091"/>
          <p:cNvGraphicFramePr/>
          <p:nvPr>
            <p:custDataLst>
              <p:tags r:id="rId1"/>
            </p:custDataLst>
          </p:nvPr>
        </p:nvGraphicFramePr>
        <p:xfrm>
          <a:off x="3048000" y="2952750"/>
          <a:ext cx="4495800" cy="2438400"/>
        </p:xfrm>
        <a:graphic>
          <a:graphicData uri="http://schemas.openxmlformats.org/drawingml/2006/table">
            <a:tbl>
              <a:tblPr/>
              <a:tblGrid>
                <a:gridCol w="733425">
                  <a:extLst>
                    <a:ext uri="{9D8B030D-6E8A-4147-A177-3AD203B41FA5}">
                      <a16:colId xmlns:a16="http://schemas.microsoft.com/office/drawing/2014/main" val="20000"/>
                    </a:ext>
                  </a:extLst>
                </a:gridCol>
                <a:gridCol w="551180">
                  <a:extLst>
                    <a:ext uri="{9D8B030D-6E8A-4147-A177-3AD203B41FA5}">
                      <a16:colId xmlns:a16="http://schemas.microsoft.com/office/drawing/2014/main" val="20001"/>
                    </a:ext>
                  </a:extLst>
                </a:gridCol>
                <a:gridCol w="641350">
                  <a:extLst>
                    <a:ext uri="{9D8B030D-6E8A-4147-A177-3AD203B41FA5}">
                      <a16:colId xmlns:a16="http://schemas.microsoft.com/office/drawing/2014/main" val="20002"/>
                    </a:ext>
                  </a:extLst>
                </a:gridCol>
                <a:gridCol w="644525">
                  <a:extLst>
                    <a:ext uri="{9D8B030D-6E8A-4147-A177-3AD203B41FA5}">
                      <a16:colId xmlns:a16="http://schemas.microsoft.com/office/drawing/2014/main" val="20003"/>
                    </a:ext>
                  </a:extLst>
                </a:gridCol>
                <a:gridCol w="641350">
                  <a:extLst>
                    <a:ext uri="{9D8B030D-6E8A-4147-A177-3AD203B41FA5}">
                      <a16:colId xmlns:a16="http://schemas.microsoft.com/office/drawing/2014/main" val="20004"/>
                    </a:ext>
                  </a:extLst>
                </a:gridCol>
                <a:gridCol w="642620">
                  <a:extLst>
                    <a:ext uri="{9D8B030D-6E8A-4147-A177-3AD203B41FA5}">
                      <a16:colId xmlns:a16="http://schemas.microsoft.com/office/drawing/2014/main" val="20005"/>
                    </a:ext>
                  </a:extLst>
                </a:gridCol>
                <a:gridCol w="641350">
                  <a:extLst>
                    <a:ext uri="{9D8B030D-6E8A-4147-A177-3AD203B41FA5}">
                      <a16:colId xmlns:a16="http://schemas.microsoft.com/office/drawing/2014/main" val="20006"/>
                    </a:ext>
                  </a:extLst>
                </a:gridCol>
              </a:tblGrid>
              <a:tr h="48736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t1</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t2</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t3</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t4</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t5</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t6</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0537">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S1</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S2</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36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S3</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36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S4</a:t>
                      </a:r>
                      <a:endParaRPr lang="zh-CN" altLang="en-US" sz="2400">
                        <a:latin typeface="宋体" panose="02010600030101010101" pitchFamily="2"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latin typeface="宋体" panose="02010600030101010101" pitchFamily="2" charset="-122"/>
                        </a:rPr>
                        <a:t>×</a:t>
                      </a:r>
                      <a:endParaRPr lang="zh-CN" altLang="en-US" sz="2400">
                        <a:latin typeface="宋体" panose="02010600030101010101" pitchFamily="2"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endParaRPr lang="zh-CN" altLang="en-US" sz="24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日期占位符 1"/>
          <p:cNvSpPr>
            <a:spLocks noGrp="1"/>
          </p:cNvSpPr>
          <p:nvPr>
            <p:ph type="dt" sz="half" idx="10"/>
          </p:nvPr>
        </p:nvSpPr>
        <p:spPr>
          <a:xfrm>
            <a:off x="619125" y="6356350"/>
            <a:ext cx="2743200" cy="365125"/>
          </a:xfrm>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fld id="{BB962C8B-B14F-4D97-AF65-F5344CB8AC3E}" type="datetime1">
              <a:rPr lang="zh-CN" altLang="en-US" sz="1400" b="0" dirty="0">
                <a:latin typeface="Tahoma" panose="020B0604030504040204" pitchFamily="34" charset="0"/>
              </a:rPr>
              <a:t>2025/5/23</a:t>
            </a:fld>
            <a:endParaRPr lang="zh-CN" altLang="en-US" sz="1400" b="0" dirty="0">
              <a:latin typeface="Tahoma" panose="020B0604030504040204" pitchFamily="34" charset="0"/>
            </a:endParaRPr>
          </a:p>
        </p:txBody>
      </p:sp>
      <p:sp>
        <p:nvSpPr>
          <p:cNvPr id="35842" name="页脚占位符 2"/>
          <p:cNvSpPr>
            <a:spLocks noGrp="1"/>
          </p:cNvSpPr>
          <p:nvPr>
            <p:ph type="ftr" sz="quarter" idx="11"/>
          </p:nvPr>
        </p:nvSpPr>
        <p:spPr>
          <a:xfrm>
            <a:off x="3819525" y="6356350"/>
            <a:ext cx="4114800" cy="365125"/>
          </a:xfrm>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ctr"/>
            <a:r>
              <a:rPr lang="zh-CN" altLang="en-US" sz="1400" b="0" dirty="0">
                <a:latin typeface="Tahoma" panose="020B0604030504040204" pitchFamily="34" charset="0"/>
              </a:rPr>
              <a:t>《计算机系统结构》多媒体课件</a:t>
            </a:r>
          </a:p>
        </p:txBody>
      </p:sp>
      <p:sp>
        <p:nvSpPr>
          <p:cNvPr id="35843" name="灯片编号占位符 3"/>
          <p:cNvSpPr>
            <a:spLocks noGrp="1"/>
          </p:cNvSpPr>
          <p:nvPr>
            <p:ph type="sldNum" sz="quarter" idx="12"/>
          </p:nvPr>
        </p:nvSpPr>
        <p:spPr>
          <a:xfrm>
            <a:off x="8391525" y="6356350"/>
            <a:ext cx="2743200" cy="365125"/>
          </a:xfrm>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zh-CN" altLang="en-US" sz="1400" b="0" dirty="0">
                <a:latin typeface="Tahoma" panose="020B0604030504040204" pitchFamily="34" charset="0"/>
              </a:rPr>
              <a:t>55</a:t>
            </a:fld>
            <a:endParaRPr lang="zh-CN" altLang="en-US" sz="1400" b="0" dirty="0">
              <a:latin typeface="Tahoma" panose="020B0604030504040204" pitchFamily="34" charset="0"/>
            </a:endParaRPr>
          </a:p>
        </p:txBody>
      </p:sp>
      <p:sp>
        <p:nvSpPr>
          <p:cNvPr id="35844" name="标题 227329"/>
          <p:cNvSpPr>
            <a:spLocks noGrp="1"/>
          </p:cNvSpPr>
          <p:nvPr>
            <p:ph type="title"/>
          </p:nvPr>
        </p:nvSpPr>
        <p:spPr>
          <a:xfrm>
            <a:off x="200025" y="-111125"/>
            <a:ext cx="10515600" cy="1325563"/>
          </a:xfrm>
        </p:spPr>
        <p:txBody>
          <a:bodyPr anchor="b"/>
          <a:lstStyle/>
          <a:p>
            <a:r>
              <a:rPr lang="zh-CN" altLang="en-US" sz="2800" b="1" dirty="0">
                <a:solidFill>
                  <a:srgbClr val="CC3300"/>
                </a:solidFill>
                <a:latin typeface="Times New Roman" panose="02020603050405020304" pitchFamily="18" charset="0"/>
              </a:rPr>
              <a:t>解：</a:t>
            </a:r>
            <a:br>
              <a:rPr lang="zh-CN" altLang="en-US" sz="2800" b="1" dirty="0">
                <a:solidFill>
                  <a:srgbClr val="CC3300"/>
                </a:solidFill>
                <a:latin typeface="Times New Roman" panose="02020603050405020304" pitchFamily="18" charset="0"/>
              </a:rPr>
            </a:br>
            <a:endParaRPr lang="zh-CN" altLang="en-US" sz="2800" b="1">
              <a:solidFill>
                <a:srgbClr val="CC3300"/>
              </a:solidFill>
              <a:latin typeface="Times New Roman" panose="02020603050405020304" pitchFamily="18" charset="0"/>
            </a:endParaRPr>
          </a:p>
        </p:txBody>
      </p:sp>
      <p:sp>
        <p:nvSpPr>
          <p:cNvPr id="35845" name="文本占位符 227330" descr="Rectangle: Click to edit Master text styles&#10;Second level&#10;Third level&#10;Fourth level&#10;Fifth level"/>
          <p:cNvSpPr>
            <a:spLocks noGrp="1"/>
          </p:cNvSpPr>
          <p:nvPr>
            <p:ph idx="1"/>
          </p:nvPr>
        </p:nvSpPr>
        <p:spPr>
          <a:xfrm>
            <a:off x="304800" y="866775"/>
            <a:ext cx="7772400" cy="1600200"/>
          </a:xfrm>
        </p:spPr>
        <p:txBody>
          <a:bodyPr anchor="t"/>
          <a:lstStyle/>
          <a:p>
            <a:r>
              <a:rPr lang="en-US" altLang="zh-CN" sz="2800">
                <a:solidFill>
                  <a:schemeClr val="tx1"/>
                </a:solidFill>
                <a:latin typeface="Times New Roman" panose="02020603050405020304" pitchFamily="18" charset="0"/>
              </a:rPr>
              <a:t>F={4}</a:t>
            </a:r>
            <a:r>
              <a:rPr lang="zh-CN" altLang="en-US" sz="2800">
                <a:solidFill>
                  <a:schemeClr val="tx1"/>
                </a:solidFill>
                <a:latin typeface="Times New Roman" panose="02020603050405020304" pitchFamily="18" charset="0"/>
              </a:rPr>
              <a:t>；</a:t>
            </a:r>
            <a:r>
              <a:rPr lang="en-US" altLang="zh-CN" sz="2800">
                <a:solidFill>
                  <a:schemeClr val="tx1"/>
                </a:solidFill>
                <a:latin typeface="Times New Roman" panose="02020603050405020304" pitchFamily="18" charset="0"/>
              </a:rPr>
              <a:t>C</a:t>
            </a:r>
            <a:r>
              <a:rPr lang="en-US" altLang="zh-CN" sz="2800" baseline="-14000">
                <a:solidFill>
                  <a:schemeClr val="tx1"/>
                </a:solidFill>
                <a:latin typeface="Times New Roman" panose="02020603050405020304" pitchFamily="18" charset="0"/>
              </a:rPr>
              <a:t>0</a:t>
            </a:r>
            <a:r>
              <a:rPr lang="en-US" altLang="zh-CN" sz="2800">
                <a:solidFill>
                  <a:schemeClr val="tx1"/>
                </a:solidFill>
                <a:latin typeface="Times New Roman" panose="02020603050405020304" pitchFamily="18" charset="0"/>
              </a:rPr>
              <a:t>=(1000)</a:t>
            </a:r>
            <a:r>
              <a:rPr lang="zh-CN" altLang="en-US" sz="2800">
                <a:solidFill>
                  <a:schemeClr val="tx1"/>
                </a:solidFill>
                <a:latin typeface="Times New Roman" panose="02020603050405020304" pitchFamily="18" charset="0"/>
              </a:rPr>
              <a:t>；</a:t>
            </a:r>
          </a:p>
          <a:p>
            <a:r>
              <a:rPr lang="zh-CN" altLang="en-US" sz="2800" dirty="0">
                <a:solidFill>
                  <a:srgbClr val="990099"/>
                </a:solidFill>
                <a:latin typeface="Times New Roman" panose="02020603050405020304" pitchFamily="18" charset="0"/>
              </a:rPr>
              <a:t>状态转换图如下：</a:t>
            </a:r>
            <a:endParaRPr lang="zh-CN" altLang="en-US" sz="2800">
              <a:solidFill>
                <a:srgbClr val="990099"/>
              </a:solidFill>
              <a:latin typeface="Times New Roman" panose="02020603050405020304" pitchFamily="18" charset="0"/>
            </a:endParaRPr>
          </a:p>
        </p:txBody>
      </p:sp>
      <p:grpSp>
        <p:nvGrpSpPr>
          <p:cNvPr id="227332" name="组合 227331"/>
          <p:cNvGrpSpPr/>
          <p:nvPr/>
        </p:nvGrpSpPr>
        <p:grpSpPr>
          <a:xfrm>
            <a:off x="647700" y="1989138"/>
            <a:ext cx="5409421" cy="3345997"/>
            <a:chOff x="48" y="1946"/>
            <a:chExt cx="3057" cy="1994"/>
          </a:xfrm>
        </p:grpSpPr>
        <p:sp>
          <p:nvSpPr>
            <p:cNvPr id="35847" name="文本框 227332"/>
            <p:cNvSpPr txBox="1"/>
            <p:nvPr/>
          </p:nvSpPr>
          <p:spPr>
            <a:xfrm>
              <a:off x="1288" y="2256"/>
              <a:ext cx="362"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1000</a:t>
              </a:r>
            </a:p>
          </p:txBody>
        </p:sp>
        <p:sp>
          <p:nvSpPr>
            <p:cNvPr id="35848" name="文本框 227333"/>
            <p:cNvSpPr txBox="1"/>
            <p:nvPr/>
          </p:nvSpPr>
          <p:spPr>
            <a:xfrm>
              <a:off x="424" y="2748"/>
              <a:ext cx="362"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1001</a:t>
              </a:r>
            </a:p>
          </p:txBody>
        </p:sp>
        <p:sp>
          <p:nvSpPr>
            <p:cNvPr id="35849" name="文本框 227334"/>
            <p:cNvSpPr txBox="1"/>
            <p:nvPr/>
          </p:nvSpPr>
          <p:spPr>
            <a:xfrm>
              <a:off x="1304" y="2748"/>
              <a:ext cx="362"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1010</a:t>
              </a:r>
            </a:p>
          </p:txBody>
        </p:sp>
        <p:sp>
          <p:nvSpPr>
            <p:cNvPr id="35850" name="文本框 227335"/>
            <p:cNvSpPr txBox="1"/>
            <p:nvPr/>
          </p:nvSpPr>
          <p:spPr>
            <a:xfrm>
              <a:off x="2178" y="2748"/>
              <a:ext cx="273" cy="178"/>
            </a:xfrm>
            <a:prstGeom prst="rect">
              <a:avLst/>
            </a:prstGeom>
            <a:noFill/>
            <a:ln w="9525" cap="flat" cmpd="sng">
              <a:solidFill>
                <a:schemeClr val="tx1"/>
              </a:solidFill>
              <a:prstDash val="solid"/>
              <a:miter/>
              <a:headEnd type="none" w="med" len="med"/>
              <a:tailEnd type="none" w="med" len="med"/>
            </a:ln>
          </p:spPr>
          <p:txBody>
            <a:bodyPr wrap="none" lIns="18000" tIns="10800" rIns="180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1100</a:t>
              </a:r>
            </a:p>
          </p:txBody>
        </p:sp>
        <p:sp>
          <p:nvSpPr>
            <p:cNvPr id="35851" name="文本框 227336"/>
            <p:cNvSpPr txBox="1"/>
            <p:nvPr/>
          </p:nvSpPr>
          <p:spPr>
            <a:xfrm>
              <a:off x="786" y="3238"/>
              <a:ext cx="357"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1101</a:t>
              </a:r>
            </a:p>
          </p:txBody>
        </p:sp>
        <p:sp>
          <p:nvSpPr>
            <p:cNvPr id="35852" name="文本框 227337"/>
            <p:cNvSpPr txBox="1"/>
            <p:nvPr/>
          </p:nvSpPr>
          <p:spPr>
            <a:xfrm>
              <a:off x="1650" y="3238"/>
              <a:ext cx="357"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1011</a:t>
              </a:r>
            </a:p>
          </p:txBody>
        </p:sp>
        <p:sp>
          <p:nvSpPr>
            <p:cNvPr id="35853" name="文本框 227338"/>
            <p:cNvSpPr txBox="1"/>
            <p:nvPr/>
          </p:nvSpPr>
          <p:spPr>
            <a:xfrm>
              <a:off x="2370" y="3238"/>
              <a:ext cx="352"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1110</a:t>
              </a:r>
            </a:p>
          </p:txBody>
        </p:sp>
        <p:sp>
          <p:nvSpPr>
            <p:cNvPr id="35854" name="文本框 227339"/>
            <p:cNvSpPr txBox="1"/>
            <p:nvPr/>
          </p:nvSpPr>
          <p:spPr>
            <a:xfrm>
              <a:off x="2370" y="3708"/>
              <a:ext cx="347" cy="178"/>
            </a:xfrm>
            <a:prstGeom prst="rect">
              <a:avLst/>
            </a:prstGeom>
            <a:noFill/>
            <a:ln w="9525" cap="flat" cmpd="sng">
              <a:solidFill>
                <a:schemeClr val="tx1"/>
              </a:solidFill>
              <a:prstDash val="solid"/>
              <a:miter/>
              <a:headEnd type="none" w="med" len="med"/>
              <a:tailEnd type="none" w="med" len="med"/>
            </a:ln>
          </p:spPr>
          <p:txBody>
            <a:bodyPr wrap="none" tIns="10800" bIns="10800" anchor="t">
              <a:spAutoFit/>
            </a:bodyPr>
            <a:lstStyle/>
            <a:p>
              <a:r>
                <a:rPr lang="en-US" altLang="zh-CN" b="0">
                  <a:solidFill>
                    <a:schemeClr val="tx1"/>
                  </a:solidFill>
                  <a:latin typeface="Times New Roman" panose="02020603050405020304" pitchFamily="18" charset="0"/>
                  <a:ea typeface="宋体" panose="02010600030101010101" pitchFamily="2" charset="-122"/>
                </a:rPr>
                <a:t>1111</a:t>
              </a:r>
            </a:p>
          </p:txBody>
        </p:sp>
        <p:sp>
          <p:nvSpPr>
            <p:cNvPr id="35855" name="直接连接符 227340"/>
            <p:cNvSpPr/>
            <p:nvPr/>
          </p:nvSpPr>
          <p:spPr>
            <a:xfrm flipH="1">
              <a:off x="690" y="2518"/>
              <a:ext cx="624" cy="240"/>
            </a:xfrm>
            <a:prstGeom prst="line">
              <a:avLst/>
            </a:prstGeom>
            <a:ln w="9525" cap="flat" cmpd="sng">
              <a:solidFill>
                <a:schemeClr val="tx1"/>
              </a:solidFill>
              <a:prstDash val="solid"/>
              <a:round/>
              <a:headEnd type="none" w="med" len="med"/>
              <a:tailEnd type="triangle" w="med" len="med"/>
            </a:ln>
          </p:spPr>
        </p:sp>
        <p:sp>
          <p:nvSpPr>
            <p:cNvPr id="35856" name="文本框 227341"/>
            <p:cNvSpPr txBox="1"/>
            <p:nvPr/>
          </p:nvSpPr>
          <p:spPr>
            <a:xfrm>
              <a:off x="824" y="2422"/>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3</a:t>
              </a:r>
            </a:p>
          </p:txBody>
        </p:sp>
        <p:sp>
          <p:nvSpPr>
            <p:cNvPr id="35857" name="直接连接符 227342"/>
            <p:cNvSpPr/>
            <p:nvPr/>
          </p:nvSpPr>
          <p:spPr>
            <a:xfrm>
              <a:off x="1410" y="2518"/>
              <a:ext cx="0" cy="240"/>
            </a:xfrm>
            <a:prstGeom prst="line">
              <a:avLst/>
            </a:prstGeom>
            <a:ln w="9525" cap="flat" cmpd="sng">
              <a:solidFill>
                <a:schemeClr val="tx1"/>
              </a:solidFill>
              <a:prstDash val="solid"/>
              <a:round/>
              <a:headEnd type="none" w="med" len="med"/>
              <a:tailEnd type="triangle" w="med" len="med"/>
            </a:ln>
          </p:spPr>
        </p:sp>
        <p:sp>
          <p:nvSpPr>
            <p:cNvPr id="35858" name="文本框 227343"/>
            <p:cNvSpPr txBox="1"/>
            <p:nvPr/>
          </p:nvSpPr>
          <p:spPr>
            <a:xfrm>
              <a:off x="1410" y="2470"/>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2</a:t>
              </a:r>
            </a:p>
          </p:txBody>
        </p:sp>
        <p:sp>
          <p:nvSpPr>
            <p:cNvPr id="35859" name="直接连接符 227344"/>
            <p:cNvSpPr/>
            <p:nvPr/>
          </p:nvSpPr>
          <p:spPr>
            <a:xfrm>
              <a:off x="1746" y="2518"/>
              <a:ext cx="672" cy="192"/>
            </a:xfrm>
            <a:prstGeom prst="line">
              <a:avLst/>
            </a:prstGeom>
            <a:ln w="9525" cap="flat" cmpd="sng">
              <a:solidFill>
                <a:schemeClr val="tx1"/>
              </a:solidFill>
              <a:prstDash val="solid"/>
              <a:round/>
              <a:headEnd type="none" w="med" len="med"/>
              <a:tailEnd type="triangle" w="med" len="med"/>
            </a:ln>
          </p:spPr>
        </p:sp>
        <p:sp>
          <p:nvSpPr>
            <p:cNvPr id="35860" name="文本框 227345"/>
            <p:cNvSpPr txBox="1"/>
            <p:nvPr/>
          </p:nvSpPr>
          <p:spPr>
            <a:xfrm>
              <a:off x="2062" y="2374"/>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1</a:t>
              </a:r>
            </a:p>
          </p:txBody>
        </p:sp>
        <p:sp>
          <p:nvSpPr>
            <p:cNvPr id="35861" name="直接连接符 227346"/>
            <p:cNvSpPr/>
            <p:nvPr/>
          </p:nvSpPr>
          <p:spPr>
            <a:xfrm flipH="1">
              <a:off x="1938" y="2998"/>
              <a:ext cx="384" cy="240"/>
            </a:xfrm>
            <a:prstGeom prst="line">
              <a:avLst/>
            </a:prstGeom>
            <a:ln w="9525" cap="flat" cmpd="sng">
              <a:solidFill>
                <a:schemeClr val="tx1"/>
              </a:solidFill>
              <a:prstDash val="solid"/>
              <a:round/>
              <a:headEnd type="none" w="med" len="med"/>
              <a:tailEnd type="triangle" w="med" len="med"/>
            </a:ln>
          </p:spPr>
        </p:sp>
        <p:sp>
          <p:nvSpPr>
            <p:cNvPr id="35862" name="文本框 227347"/>
            <p:cNvSpPr txBox="1"/>
            <p:nvPr/>
          </p:nvSpPr>
          <p:spPr>
            <a:xfrm>
              <a:off x="1928" y="2902"/>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2</a:t>
              </a:r>
            </a:p>
          </p:txBody>
        </p:sp>
        <p:sp>
          <p:nvSpPr>
            <p:cNvPr id="35863" name="直接连接符 227348"/>
            <p:cNvSpPr/>
            <p:nvPr/>
          </p:nvSpPr>
          <p:spPr>
            <a:xfrm>
              <a:off x="2562" y="2998"/>
              <a:ext cx="48" cy="240"/>
            </a:xfrm>
            <a:prstGeom prst="line">
              <a:avLst/>
            </a:prstGeom>
            <a:ln w="9525" cap="flat" cmpd="sng">
              <a:solidFill>
                <a:schemeClr val="tx1"/>
              </a:solidFill>
              <a:prstDash val="solid"/>
              <a:round/>
              <a:headEnd type="none" w="med" len="med"/>
              <a:tailEnd type="triangle" w="med" len="med"/>
            </a:ln>
          </p:spPr>
        </p:sp>
        <p:sp>
          <p:nvSpPr>
            <p:cNvPr id="35864" name="文本框 227349"/>
            <p:cNvSpPr txBox="1"/>
            <p:nvPr/>
          </p:nvSpPr>
          <p:spPr>
            <a:xfrm>
              <a:off x="2590" y="2950"/>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1</a:t>
              </a:r>
            </a:p>
          </p:txBody>
        </p:sp>
        <p:sp>
          <p:nvSpPr>
            <p:cNvPr id="35865" name="直接连接符 227350"/>
            <p:cNvSpPr/>
            <p:nvPr/>
          </p:nvSpPr>
          <p:spPr>
            <a:xfrm>
              <a:off x="2610" y="3478"/>
              <a:ext cx="0" cy="240"/>
            </a:xfrm>
            <a:prstGeom prst="line">
              <a:avLst/>
            </a:prstGeom>
            <a:ln w="9525" cap="flat" cmpd="sng">
              <a:solidFill>
                <a:schemeClr val="tx1"/>
              </a:solidFill>
              <a:prstDash val="solid"/>
              <a:round/>
              <a:headEnd type="none" w="med" len="med"/>
              <a:tailEnd type="triangle" w="med" len="med"/>
            </a:ln>
          </p:spPr>
        </p:sp>
        <p:sp>
          <p:nvSpPr>
            <p:cNvPr id="35866" name="文本框 227351"/>
            <p:cNvSpPr txBox="1"/>
            <p:nvPr/>
          </p:nvSpPr>
          <p:spPr>
            <a:xfrm>
              <a:off x="2600" y="3430"/>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1</a:t>
              </a:r>
            </a:p>
          </p:txBody>
        </p:sp>
        <p:sp>
          <p:nvSpPr>
            <p:cNvPr id="35867" name="直接连接符 227352"/>
            <p:cNvSpPr/>
            <p:nvPr/>
          </p:nvSpPr>
          <p:spPr>
            <a:xfrm>
              <a:off x="930" y="2806"/>
              <a:ext cx="384" cy="0"/>
            </a:xfrm>
            <a:prstGeom prst="line">
              <a:avLst/>
            </a:prstGeom>
            <a:ln w="9525" cap="flat" cmpd="sng">
              <a:solidFill>
                <a:schemeClr val="tx1"/>
              </a:solidFill>
              <a:prstDash val="solid"/>
              <a:round/>
              <a:headEnd type="none" w="med" len="med"/>
              <a:tailEnd type="triangle" w="med" len="med"/>
            </a:ln>
          </p:spPr>
        </p:sp>
        <p:sp>
          <p:nvSpPr>
            <p:cNvPr id="35868" name="文本框 227353"/>
            <p:cNvSpPr txBox="1"/>
            <p:nvPr/>
          </p:nvSpPr>
          <p:spPr>
            <a:xfrm>
              <a:off x="1064" y="2566"/>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2</a:t>
              </a:r>
            </a:p>
          </p:txBody>
        </p:sp>
        <p:sp>
          <p:nvSpPr>
            <p:cNvPr id="35869" name="直接连接符 227354"/>
            <p:cNvSpPr/>
            <p:nvPr/>
          </p:nvSpPr>
          <p:spPr>
            <a:xfrm flipH="1">
              <a:off x="930" y="2902"/>
              <a:ext cx="336" cy="0"/>
            </a:xfrm>
            <a:prstGeom prst="line">
              <a:avLst/>
            </a:prstGeom>
            <a:ln w="9525" cap="flat" cmpd="sng">
              <a:solidFill>
                <a:schemeClr val="tx1"/>
              </a:solidFill>
              <a:prstDash val="solid"/>
              <a:round/>
              <a:headEnd type="none" w="med" len="med"/>
              <a:tailEnd type="triangle" w="med" len="med"/>
            </a:ln>
          </p:spPr>
        </p:sp>
        <p:sp>
          <p:nvSpPr>
            <p:cNvPr id="35870" name="文本框 227355"/>
            <p:cNvSpPr txBox="1"/>
            <p:nvPr/>
          </p:nvSpPr>
          <p:spPr>
            <a:xfrm>
              <a:off x="1074" y="2854"/>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3</a:t>
              </a:r>
            </a:p>
          </p:txBody>
        </p:sp>
        <p:sp>
          <p:nvSpPr>
            <p:cNvPr id="35871" name="直接连接符 227356"/>
            <p:cNvSpPr/>
            <p:nvPr/>
          </p:nvSpPr>
          <p:spPr>
            <a:xfrm flipH="1">
              <a:off x="1074" y="2998"/>
              <a:ext cx="480" cy="240"/>
            </a:xfrm>
            <a:prstGeom prst="line">
              <a:avLst/>
            </a:prstGeom>
            <a:ln w="9525" cap="flat" cmpd="sng">
              <a:solidFill>
                <a:schemeClr val="tx1"/>
              </a:solidFill>
              <a:prstDash val="solid"/>
              <a:round/>
              <a:headEnd type="none" w="med" len="med"/>
              <a:tailEnd type="triangle" w="med" len="med"/>
            </a:ln>
          </p:spPr>
        </p:sp>
        <p:sp>
          <p:nvSpPr>
            <p:cNvPr id="35872" name="文本框 227357"/>
            <p:cNvSpPr txBox="1"/>
            <p:nvPr/>
          </p:nvSpPr>
          <p:spPr>
            <a:xfrm>
              <a:off x="1304" y="3046"/>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1</a:t>
              </a:r>
            </a:p>
          </p:txBody>
        </p:sp>
        <p:sp>
          <p:nvSpPr>
            <p:cNvPr id="35873" name="直接连接符 227358"/>
            <p:cNvSpPr/>
            <p:nvPr/>
          </p:nvSpPr>
          <p:spPr>
            <a:xfrm>
              <a:off x="1266" y="3382"/>
              <a:ext cx="384" cy="0"/>
            </a:xfrm>
            <a:prstGeom prst="line">
              <a:avLst/>
            </a:prstGeom>
            <a:ln w="9525" cap="flat" cmpd="sng">
              <a:solidFill>
                <a:schemeClr val="tx1"/>
              </a:solidFill>
              <a:prstDash val="solid"/>
              <a:round/>
              <a:headEnd type="none" w="med" len="med"/>
              <a:tailEnd type="triangle" w="med" len="med"/>
            </a:ln>
          </p:spPr>
        </p:sp>
        <p:sp>
          <p:nvSpPr>
            <p:cNvPr id="35874" name="文本框 227359"/>
            <p:cNvSpPr txBox="1"/>
            <p:nvPr/>
          </p:nvSpPr>
          <p:spPr>
            <a:xfrm>
              <a:off x="1352" y="3334"/>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2</a:t>
              </a:r>
            </a:p>
          </p:txBody>
        </p:sp>
        <p:sp>
          <p:nvSpPr>
            <p:cNvPr id="35875" name="任意多边形 227360"/>
            <p:cNvSpPr/>
            <p:nvPr/>
          </p:nvSpPr>
          <p:spPr>
            <a:xfrm>
              <a:off x="668" y="2998"/>
              <a:ext cx="1174" cy="735"/>
            </a:xfrm>
            <a:custGeom>
              <a:avLst/>
              <a:gdLst/>
              <a:ahLst/>
              <a:cxnLst/>
              <a:rect l="0" t="0" r="0" b="0"/>
              <a:pathLst>
                <a:path w="1174" h="735">
                  <a:moveTo>
                    <a:pt x="1174" y="480"/>
                  </a:moveTo>
                  <a:lnTo>
                    <a:pt x="1152" y="676"/>
                  </a:lnTo>
                  <a:lnTo>
                    <a:pt x="886" y="735"/>
                  </a:lnTo>
                  <a:lnTo>
                    <a:pt x="221" y="646"/>
                  </a:lnTo>
                  <a:lnTo>
                    <a:pt x="0" y="395"/>
                  </a:lnTo>
                  <a:lnTo>
                    <a:pt x="22" y="0"/>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76" name="任意多边形 227361"/>
            <p:cNvSpPr/>
            <p:nvPr/>
          </p:nvSpPr>
          <p:spPr>
            <a:xfrm>
              <a:off x="269" y="2854"/>
              <a:ext cx="281" cy="258"/>
            </a:xfrm>
            <a:custGeom>
              <a:avLst/>
              <a:gdLst/>
              <a:ahLst/>
              <a:cxnLst/>
              <a:rect l="0" t="0" r="0" b="0"/>
              <a:pathLst>
                <a:path w="281" h="258">
                  <a:moveTo>
                    <a:pt x="277" y="144"/>
                  </a:moveTo>
                  <a:lnTo>
                    <a:pt x="281" y="258"/>
                  </a:lnTo>
                  <a:lnTo>
                    <a:pt x="133" y="258"/>
                  </a:lnTo>
                  <a:lnTo>
                    <a:pt x="15" y="155"/>
                  </a:lnTo>
                  <a:lnTo>
                    <a:pt x="0" y="7"/>
                  </a:lnTo>
                  <a:lnTo>
                    <a:pt x="133" y="0"/>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77" name="文本框 227362"/>
            <p:cNvSpPr txBox="1"/>
            <p:nvPr/>
          </p:nvSpPr>
          <p:spPr>
            <a:xfrm>
              <a:off x="1246" y="3478"/>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3</a:t>
              </a:r>
            </a:p>
          </p:txBody>
        </p:sp>
        <p:sp>
          <p:nvSpPr>
            <p:cNvPr id="35878" name="文本框 227363"/>
            <p:cNvSpPr txBox="1"/>
            <p:nvPr/>
          </p:nvSpPr>
          <p:spPr>
            <a:xfrm>
              <a:off x="382" y="3094"/>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3</a:t>
              </a:r>
            </a:p>
          </p:txBody>
        </p:sp>
        <p:sp>
          <p:nvSpPr>
            <p:cNvPr id="35879" name="任意多边形 227364"/>
            <p:cNvSpPr/>
            <p:nvPr/>
          </p:nvSpPr>
          <p:spPr>
            <a:xfrm>
              <a:off x="1794" y="2374"/>
              <a:ext cx="768" cy="336"/>
            </a:xfrm>
            <a:custGeom>
              <a:avLst/>
              <a:gdLst/>
              <a:ahLst/>
              <a:cxnLst/>
              <a:rect l="0" t="0" r="0" b="0"/>
              <a:pathLst>
                <a:path w="768" h="336">
                  <a:moveTo>
                    <a:pt x="768" y="336"/>
                  </a:moveTo>
                  <a:lnTo>
                    <a:pt x="735" y="177"/>
                  </a:lnTo>
                  <a:lnTo>
                    <a:pt x="558" y="44"/>
                  </a:lnTo>
                  <a:lnTo>
                    <a:pt x="0" y="0"/>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0" name="文本框 227365"/>
            <p:cNvSpPr txBox="1"/>
            <p:nvPr/>
          </p:nvSpPr>
          <p:spPr>
            <a:xfrm>
              <a:off x="2400" y="2256"/>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81" name="任意多边形 227366"/>
            <p:cNvSpPr/>
            <p:nvPr/>
          </p:nvSpPr>
          <p:spPr>
            <a:xfrm>
              <a:off x="1794" y="2167"/>
              <a:ext cx="1030" cy="1071"/>
            </a:xfrm>
            <a:custGeom>
              <a:avLst/>
              <a:gdLst/>
              <a:ahLst/>
              <a:cxnLst/>
              <a:rect l="0" t="0" r="0" b="0"/>
              <a:pathLst>
                <a:path w="1030" h="1071">
                  <a:moveTo>
                    <a:pt x="1008" y="1071"/>
                  </a:moveTo>
                  <a:lnTo>
                    <a:pt x="1015" y="857"/>
                  </a:lnTo>
                  <a:lnTo>
                    <a:pt x="1030" y="414"/>
                  </a:lnTo>
                  <a:lnTo>
                    <a:pt x="912" y="74"/>
                  </a:lnTo>
                  <a:lnTo>
                    <a:pt x="513" y="15"/>
                  </a:lnTo>
                  <a:lnTo>
                    <a:pt x="203" y="0"/>
                  </a:lnTo>
                  <a:lnTo>
                    <a:pt x="0" y="111"/>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2" name="文本框 227367"/>
            <p:cNvSpPr txBox="1"/>
            <p:nvPr/>
          </p:nvSpPr>
          <p:spPr>
            <a:xfrm>
              <a:off x="2792" y="2256"/>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83" name="任意多边形 227368"/>
            <p:cNvSpPr/>
            <p:nvPr/>
          </p:nvSpPr>
          <p:spPr>
            <a:xfrm>
              <a:off x="1613" y="2020"/>
              <a:ext cx="1492" cy="1698"/>
            </a:xfrm>
            <a:custGeom>
              <a:avLst/>
              <a:gdLst/>
              <a:ahLst/>
              <a:cxnLst/>
              <a:rect l="0" t="0" r="0" b="0"/>
              <a:pathLst>
                <a:path w="1492" h="1698">
                  <a:moveTo>
                    <a:pt x="1189" y="1698"/>
                  </a:moveTo>
                  <a:lnTo>
                    <a:pt x="1418" y="1432"/>
                  </a:lnTo>
                  <a:lnTo>
                    <a:pt x="1492" y="871"/>
                  </a:lnTo>
                  <a:lnTo>
                    <a:pt x="1447" y="324"/>
                  </a:lnTo>
                  <a:lnTo>
                    <a:pt x="1167" y="44"/>
                  </a:lnTo>
                  <a:lnTo>
                    <a:pt x="532" y="0"/>
                  </a:lnTo>
                  <a:lnTo>
                    <a:pt x="148" y="29"/>
                  </a:lnTo>
                  <a:lnTo>
                    <a:pt x="0" y="103"/>
                  </a:lnTo>
                  <a:lnTo>
                    <a:pt x="37" y="210"/>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4" name="文本框 227369"/>
            <p:cNvSpPr txBox="1"/>
            <p:nvPr/>
          </p:nvSpPr>
          <p:spPr>
            <a:xfrm>
              <a:off x="2928" y="2784"/>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85" name="任意多边形 227370"/>
            <p:cNvSpPr/>
            <p:nvPr/>
          </p:nvSpPr>
          <p:spPr>
            <a:xfrm>
              <a:off x="498" y="2049"/>
              <a:ext cx="879" cy="709"/>
            </a:xfrm>
            <a:custGeom>
              <a:avLst/>
              <a:gdLst/>
              <a:ahLst/>
              <a:cxnLst/>
              <a:rect l="0" t="0" r="0" b="0"/>
              <a:pathLst>
                <a:path w="879" h="709">
                  <a:moveTo>
                    <a:pt x="0" y="709"/>
                  </a:moveTo>
                  <a:lnTo>
                    <a:pt x="22" y="414"/>
                  </a:lnTo>
                  <a:lnTo>
                    <a:pt x="170" y="89"/>
                  </a:lnTo>
                  <a:lnTo>
                    <a:pt x="495" y="30"/>
                  </a:lnTo>
                  <a:lnTo>
                    <a:pt x="775" y="0"/>
                  </a:lnTo>
                  <a:lnTo>
                    <a:pt x="864" y="30"/>
                  </a:lnTo>
                  <a:lnTo>
                    <a:pt x="879" y="192"/>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6" name="文本框 227371"/>
            <p:cNvSpPr txBox="1"/>
            <p:nvPr/>
          </p:nvSpPr>
          <p:spPr>
            <a:xfrm>
              <a:off x="680" y="2086"/>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87" name="任意多边形 227372"/>
            <p:cNvSpPr/>
            <p:nvPr/>
          </p:nvSpPr>
          <p:spPr>
            <a:xfrm>
              <a:off x="48" y="1946"/>
              <a:ext cx="1890" cy="1994"/>
            </a:xfrm>
            <a:custGeom>
              <a:avLst/>
              <a:gdLst/>
              <a:ahLst/>
              <a:cxnLst/>
              <a:rect l="0" t="0" r="0" b="0"/>
              <a:pathLst>
                <a:path w="1890" h="1994">
                  <a:moveTo>
                    <a:pt x="1890" y="1532"/>
                  </a:moveTo>
                  <a:lnTo>
                    <a:pt x="1875" y="1846"/>
                  </a:lnTo>
                  <a:lnTo>
                    <a:pt x="1476" y="1994"/>
                  </a:lnTo>
                  <a:lnTo>
                    <a:pt x="768" y="1920"/>
                  </a:lnTo>
                  <a:lnTo>
                    <a:pt x="177" y="1403"/>
                  </a:lnTo>
                  <a:lnTo>
                    <a:pt x="0" y="842"/>
                  </a:lnTo>
                  <a:lnTo>
                    <a:pt x="103" y="354"/>
                  </a:lnTo>
                  <a:lnTo>
                    <a:pt x="531" y="44"/>
                  </a:lnTo>
                  <a:lnTo>
                    <a:pt x="1078" y="0"/>
                  </a:lnTo>
                  <a:lnTo>
                    <a:pt x="1491" y="29"/>
                  </a:lnTo>
                  <a:lnTo>
                    <a:pt x="1506" y="284"/>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8" name="任意多边形 227373"/>
            <p:cNvSpPr/>
            <p:nvPr/>
          </p:nvSpPr>
          <p:spPr>
            <a:xfrm>
              <a:off x="136" y="1990"/>
              <a:ext cx="1344" cy="1580"/>
            </a:xfrm>
            <a:custGeom>
              <a:avLst/>
              <a:gdLst/>
              <a:ahLst/>
              <a:cxnLst/>
              <a:rect l="0" t="0" r="0" b="0"/>
              <a:pathLst>
                <a:path w="1344" h="1580">
                  <a:moveTo>
                    <a:pt x="794" y="1488"/>
                  </a:moveTo>
                  <a:lnTo>
                    <a:pt x="547" y="1580"/>
                  </a:lnTo>
                  <a:lnTo>
                    <a:pt x="89" y="1167"/>
                  </a:lnTo>
                  <a:lnTo>
                    <a:pt x="0" y="709"/>
                  </a:lnTo>
                  <a:lnTo>
                    <a:pt x="222" y="251"/>
                  </a:lnTo>
                  <a:lnTo>
                    <a:pt x="532" y="59"/>
                  </a:lnTo>
                  <a:lnTo>
                    <a:pt x="975" y="0"/>
                  </a:lnTo>
                  <a:lnTo>
                    <a:pt x="1241" y="15"/>
                  </a:lnTo>
                  <a:lnTo>
                    <a:pt x="1344" y="148"/>
                  </a:lnTo>
                  <a:lnTo>
                    <a:pt x="1322" y="240"/>
                  </a:lnTo>
                </a:path>
              </a:pathLst>
            </a:custGeom>
            <a:noFill/>
            <a:ln w="9525" cap="flat" cmpd="sng">
              <a:solidFill>
                <a:schemeClr val="tx1"/>
              </a:solidFill>
              <a:prstDash val="solid"/>
              <a:round/>
              <a:headEnd type="none" w="med" len="med"/>
              <a:tailEnd type="triangle" w="med" len="med"/>
            </a:ln>
          </p:spPr>
          <p:txBody>
            <a:bodyPr/>
            <a:lstStyle/>
            <a:p>
              <a:endParaRPr lang="zh-CN" altLang="en-US"/>
            </a:p>
          </p:txBody>
        </p:sp>
        <p:sp>
          <p:nvSpPr>
            <p:cNvPr id="35889" name="文本框 227374"/>
            <p:cNvSpPr txBox="1"/>
            <p:nvPr/>
          </p:nvSpPr>
          <p:spPr>
            <a:xfrm>
              <a:off x="200" y="2422"/>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90" name="文本框 227375"/>
            <p:cNvSpPr txBox="1"/>
            <p:nvPr/>
          </p:nvSpPr>
          <p:spPr>
            <a:xfrm>
              <a:off x="144" y="1968"/>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sp>
          <p:nvSpPr>
            <p:cNvPr id="35891" name="直接连接符 227376"/>
            <p:cNvSpPr/>
            <p:nvPr/>
          </p:nvSpPr>
          <p:spPr>
            <a:xfrm flipV="1">
              <a:off x="1650" y="2470"/>
              <a:ext cx="0" cy="240"/>
            </a:xfrm>
            <a:prstGeom prst="line">
              <a:avLst/>
            </a:prstGeom>
            <a:ln w="9525" cap="flat" cmpd="sng">
              <a:solidFill>
                <a:schemeClr val="tx1"/>
              </a:solidFill>
              <a:prstDash val="solid"/>
              <a:round/>
              <a:headEnd type="none" w="med" len="med"/>
              <a:tailEnd type="triangle" w="med" len="med"/>
            </a:ln>
          </p:spPr>
        </p:sp>
        <p:sp>
          <p:nvSpPr>
            <p:cNvPr id="35892" name="文本框 227377"/>
            <p:cNvSpPr txBox="1"/>
            <p:nvPr/>
          </p:nvSpPr>
          <p:spPr>
            <a:xfrm>
              <a:off x="1630" y="2470"/>
              <a:ext cx="168" cy="219"/>
            </a:xfrm>
            <a:prstGeom prst="rect">
              <a:avLst/>
            </a:prstGeom>
            <a:noFill/>
            <a:ln w="9525">
              <a:noFill/>
            </a:ln>
          </p:spPr>
          <p:txBody>
            <a:bodyPr wrap="none" anchor="t">
              <a:spAutoFit/>
            </a:bodyPr>
            <a:lstStyle/>
            <a:p>
              <a:r>
                <a:rPr lang="en-US" altLang="zh-CN" b="0">
                  <a:solidFill>
                    <a:schemeClr val="tx1"/>
                  </a:solidFill>
                  <a:latin typeface="Times New Roman" panose="02020603050405020304" pitchFamily="18" charset="0"/>
                  <a:ea typeface="宋体" panose="02010600030101010101" pitchFamily="2" charset="-122"/>
                </a:rPr>
                <a:t>5</a:t>
              </a:r>
            </a:p>
          </p:txBody>
        </p:sp>
      </p:grpSp>
      <p:sp>
        <p:nvSpPr>
          <p:cNvPr id="35893" name="文本框 227378"/>
          <p:cNvSpPr txBox="1"/>
          <p:nvPr/>
        </p:nvSpPr>
        <p:spPr>
          <a:xfrm>
            <a:off x="266700" y="5476875"/>
            <a:ext cx="6400800" cy="953135"/>
          </a:xfrm>
          <a:prstGeom prst="rect">
            <a:avLst/>
          </a:prstGeom>
          <a:noFill/>
          <a:ln w="9525">
            <a:noFill/>
          </a:ln>
        </p:spPr>
        <p:txBody>
          <a:bodyPr anchor="t">
            <a:spAutoFit/>
          </a:bodyPr>
          <a:lstStyle/>
          <a:p>
            <a:pPr>
              <a:spcBef>
                <a:spcPct val="50000"/>
              </a:spcBef>
            </a:pPr>
            <a:r>
              <a:rPr lang="zh-CN" altLang="en-US" sz="2800" dirty="0">
                <a:solidFill>
                  <a:schemeClr val="tx1"/>
                </a:solidFill>
                <a:latin typeface="宋体" panose="02010600030101010101" pitchFamily="2" charset="-122"/>
                <a:ea typeface="宋体" panose="02010600030101010101" pitchFamily="2" charset="-122"/>
              </a:rPr>
              <a:t>不要忘记流水线排空后进入（</a:t>
            </a:r>
            <a:r>
              <a:rPr lang="en-US" altLang="zh-CN" sz="2800" dirty="0">
                <a:solidFill>
                  <a:schemeClr val="tx1"/>
                </a:solidFill>
                <a:latin typeface="宋体" panose="02010600030101010101" pitchFamily="2" charset="-122"/>
                <a:ea typeface="宋体" panose="02010600030101010101" pitchFamily="2" charset="-122"/>
              </a:rPr>
              <a:t>5</a:t>
            </a:r>
            <a:r>
              <a:rPr lang="zh-CN" altLang="en-US" sz="2800" dirty="0">
                <a:solidFill>
                  <a:schemeClr val="tx1"/>
                </a:solidFill>
                <a:latin typeface="宋体" panose="02010600030101010101" pitchFamily="2" charset="-122"/>
                <a:ea typeface="宋体" panose="02010600030101010101" pitchFamily="2" charset="-122"/>
              </a:rPr>
              <a:t>拍）。</a:t>
            </a:r>
            <a:r>
              <a:rPr lang="en-US" altLang="zh-CN" sz="2800" dirty="0">
                <a:solidFill>
                  <a:schemeClr val="tx1"/>
                </a:solidFill>
                <a:latin typeface="宋体" panose="02010600030101010101" pitchFamily="2" charset="-122"/>
                <a:ea typeface="宋体" panose="02010600030101010101" pitchFamily="2" charset="-122"/>
              </a:rPr>
              <a:t>4+1=5  (1111)</a:t>
            </a:r>
            <a:r>
              <a:rPr lang="zh-CN" altLang="en-US" sz="2800" dirty="0">
                <a:solidFill>
                  <a:schemeClr val="tx1"/>
                </a:solidFill>
                <a:latin typeface="宋体" panose="02010600030101010101" pitchFamily="2" charset="-122"/>
                <a:ea typeface="宋体" panose="02010600030101010101" pitchFamily="2" charset="-122"/>
              </a:rPr>
              <a:t>相当于（</a:t>
            </a:r>
            <a:r>
              <a:rPr lang="en-US" altLang="zh-CN" sz="2800" dirty="0">
                <a:solidFill>
                  <a:schemeClr val="tx1"/>
                </a:solidFill>
                <a:latin typeface="宋体" panose="02010600030101010101" pitchFamily="2" charset="-122"/>
                <a:ea typeface="宋体" panose="02010600030101010101" pitchFamily="2" charset="-122"/>
              </a:rPr>
              <a:t>01111</a:t>
            </a:r>
            <a:r>
              <a:rPr lang="zh-CN" altLang="en-US" sz="2800" dirty="0">
                <a:solidFill>
                  <a:schemeClr val="tx1"/>
                </a:solidFill>
                <a:latin typeface="宋体" panose="02010600030101010101" pitchFamily="2" charset="-122"/>
                <a:ea typeface="宋体" panose="02010600030101010101" pitchFamily="2" charset="-122"/>
              </a:rPr>
              <a:t>）第</a:t>
            </a:r>
            <a:r>
              <a:rPr lang="en-US" altLang="zh-CN" sz="2800" dirty="0">
                <a:solidFill>
                  <a:schemeClr val="tx1"/>
                </a:solidFill>
                <a:latin typeface="宋体" panose="02010600030101010101" pitchFamily="2" charset="-122"/>
                <a:ea typeface="宋体" panose="02010600030101010101" pitchFamily="2" charset="-122"/>
              </a:rPr>
              <a:t>5</a:t>
            </a:r>
            <a:r>
              <a:rPr lang="zh-CN" altLang="en-US" sz="2800" dirty="0">
                <a:solidFill>
                  <a:schemeClr val="tx1"/>
                </a:solidFill>
                <a:latin typeface="宋体" panose="02010600030101010101" pitchFamily="2" charset="-122"/>
                <a:ea typeface="宋体" panose="02010600030101010101" pitchFamily="2" charset="-122"/>
              </a:rPr>
              <a:t>位</a:t>
            </a:r>
            <a:endParaRPr lang="zh-CN" altLang="en-US" sz="2800">
              <a:solidFill>
                <a:schemeClr val="tx1"/>
              </a:solidFill>
              <a:latin typeface="宋体" panose="02010600030101010101" pitchFamily="2" charset="-122"/>
              <a:ea typeface="宋体" panose="02010600030101010101" pitchFamily="2" charset="-122"/>
            </a:endParaRPr>
          </a:p>
        </p:txBody>
      </p:sp>
      <p:sp>
        <p:nvSpPr>
          <p:cNvPr id="35894" name="直接连接符 227379"/>
          <p:cNvSpPr/>
          <p:nvPr/>
        </p:nvSpPr>
        <p:spPr>
          <a:xfrm flipH="1">
            <a:off x="4524375" y="5276850"/>
            <a:ext cx="381000" cy="228600"/>
          </a:xfrm>
          <a:prstGeom prst="line">
            <a:avLst/>
          </a:prstGeom>
          <a:ln w="9525" cap="flat" cmpd="sng">
            <a:solidFill>
              <a:srgbClr val="FF0000"/>
            </a:solidFill>
            <a:prstDash val="solid"/>
            <a:round/>
            <a:headEnd type="none" w="med" len="med"/>
            <a:tailEnd type="none" w="med" len="med"/>
          </a:ln>
        </p:spPr>
      </p:sp>
      <p:sp>
        <p:nvSpPr>
          <p:cNvPr id="37892" name="标题 228353"/>
          <p:cNvSpPr>
            <a:spLocks noGrp="1"/>
          </p:cNvSpPr>
          <p:nvPr/>
        </p:nvSpPr>
        <p:spPr>
          <a:xfrm>
            <a:off x="6289040" y="0"/>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990099"/>
                </a:solidFill>
                <a:latin typeface="宋体" panose="02010600030101010101" pitchFamily="2" charset="-122"/>
              </a:rPr>
              <a:t> </a:t>
            </a:r>
            <a:r>
              <a:rPr lang="zh-CN" altLang="en-US" sz="2800" b="1" dirty="0">
                <a:solidFill>
                  <a:srgbClr val="990099"/>
                </a:solidFill>
                <a:latin typeface="Times New Roman" panose="02020603050405020304" pitchFamily="18" charset="0"/>
              </a:rPr>
              <a:t>调度方案如下：</a:t>
            </a:r>
            <a:endParaRPr lang="zh-CN" altLang="en-US" sz="2800" b="1">
              <a:solidFill>
                <a:srgbClr val="990099"/>
              </a:solidFill>
              <a:latin typeface="Times New Roman" panose="02020603050405020304" pitchFamily="18" charset="0"/>
            </a:endParaRPr>
          </a:p>
        </p:txBody>
      </p:sp>
      <p:sp>
        <p:nvSpPr>
          <p:cNvPr id="37893" name="文本占位符 228354" descr="Rectangle: Click to edit Master text styles&#10;Second level&#10;Third level&#10;Fourth level&#10;Fifth level"/>
          <p:cNvSpPr>
            <a:spLocks noGrp="1"/>
          </p:cNvSpPr>
          <p:nvPr/>
        </p:nvSpPr>
        <p:spPr>
          <a:xfrm>
            <a:off x="6991985" y="5125720"/>
            <a:ext cx="7772400" cy="9144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Tx/>
              <a:buSzTx/>
              <a:buFontTx/>
              <a:buNone/>
            </a:pPr>
            <a:r>
              <a:rPr lang="zh-CN" altLang="en-US" sz="2400" dirty="0">
                <a:solidFill>
                  <a:srgbClr val="CC6600"/>
                </a:solidFill>
                <a:latin typeface="Times New Roman" panose="02020603050405020304" pitchFamily="18" charset="0"/>
              </a:rPr>
              <a:t>最佳调度方案：</a:t>
            </a:r>
            <a:r>
              <a:rPr lang="en-US" altLang="zh-CN" sz="2400" dirty="0">
                <a:solidFill>
                  <a:schemeClr val="tx1"/>
                </a:solidFill>
                <a:latin typeface="Times New Roman" panose="02020603050405020304" pitchFamily="18" charset="0"/>
              </a:rPr>
              <a:t>1</a:t>
            </a: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1</a:t>
            </a: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1</a:t>
            </a:r>
            <a:r>
              <a:rPr lang="zh-CN" altLang="en-US" sz="2400" dirty="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5</a:t>
            </a:r>
          </a:p>
          <a:p>
            <a:r>
              <a:rPr lang="zh-CN" altLang="en-US" sz="2400" dirty="0">
                <a:solidFill>
                  <a:srgbClr val="CC6600"/>
                </a:solidFill>
                <a:latin typeface="宋体" panose="02010600030101010101" pitchFamily="2" charset="-122"/>
              </a:rPr>
              <a:t>平均最少延时： </a:t>
            </a:r>
            <a:r>
              <a:rPr lang="en-US" altLang="zh-CN" sz="2400">
                <a:solidFill>
                  <a:schemeClr val="tx1"/>
                </a:solidFill>
                <a:latin typeface="Times New Roman" panose="02020603050405020304" pitchFamily="18" charset="0"/>
              </a:rPr>
              <a:t>MAL=</a:t>
            </a:r>
            <a:r>
              <a:rPr lang="en-US" altLang="zh-CN" sz="2400">
                <a:solidFill>
                  <a:srgbClr val="CC6600"/>
                </a:solidFill>
                <a:latin typeface="宋体" panose="02010600030101010101" pitchFamily="2" charset="-122"/>
              </a:rPr>
              <a:t> </a:t>
            </a:r>
            <a:r>
              <a:rPr lang="en-US" altLang="zh-CN" sz="2400" dirty="0">
                <a:solidFill>
                  <a:schemeClr val="tx1"/>
                </a:solidFill>
                <a:latin typeface="宋体" panose="02010600030101010101" pitchFamily="2" charset="-122"/>
              </a:rPr>
              <a:t>2</a:t>
            </a:r>
            <a:r>
              <a:rPr lang="zh-CN" altLang="en-US" sz="2400" dirty="0">
                <a:solidFill>
                  <a:schemeClr val="tx1"/>
                </a:solidFill>
                <a:latin typeface="宋体" panose="02010600030101010101" pitchFamily="2" charset="-122"/>
              </a:rPr>
              <a:t>拍</a:t>
            </a:r>
          </a:p>
          <a:p>
            <a:endParaRPr lang="zh-CN" altLang="en-US" sz="2400">
              <a:solidFill>
                <a:schemeClr val="tx1"/>
              </a:solidFill>
              <a:latin typeface="宋体" panose="02010600030101010101" pitchFamily="2" charset="-122"/>
            </a:endParaRPr>
          </a:p>
        </p:txBody>
      </p:sp>
      <p:graphicFrame>
        <p:nvGraphicFramePr>
          <p:cNvPr id="228356" name="表格 228355"/>
          <p:cNvGraphicFramePr/>
          <p:nvPr>
            <p:custDataLst>
              <p:tags r:id="rId1"/>
            </p:custDataLst>
          </p:nvPr>
        </p:nvGraphicFramePr>
        <p:xfrm>
          <a:off x="6530975" y="1447800"/>
          <a:ext cx="5334000" cy="3203575"/>
        </p:xfrm>
        <a:graphic>
          <a:graphicData uri="http://schemas.openxmlformats.org/drawingml/2006/table">
            <a:tbl>
              <a:tblPr/>
              <a:tblGrid>
                <a:gridCol w="1641475">
                  <a:extLst>
                    <a:ext uri="{9D8B030D-6E8A-4147-A177-3AD203B41FA5}">
                      <a16:colId xmlns:a16="http://schemas.microsoft.com/office/drawing/2014/main" val="20000"/>
                    </a:ext>
                  </a:extLst>
                </a:gridCol>
                <a:gridCol w="1025525">
                  <a:extLst>
                    <a:ext uri="{9D8B030D-6E8A-4147-A177-3AD203B41FA5}">
                      <a16:colId xmlns:a16="http://schemas.microsoft.com/office/drawing/2014/main" val="20001"/>
                    </a:ext>
                  </a:extLst>
                </a:gridCol>
                <a:gridCol w="1641475">
                  <a:extLst>
                    <a:ext uri="{9D8B030D-6E8A-4147-A177-3AD203B41FA5}">
                      <a16:colId xmlns:a16="http://schemas.microsoft.com/office/drawing/2014/main" val="20002"/>
                    </a:ext>
                  </a:extLst>
                </a:gridCol>
                <a:gridCol w="1025525">
                  <a:extLst>
                    <a:ext uri="{9D8B030D-6E8A-4147-A177-3AD203B41FA5}">
                      <a16:colId xmlns:a16="http://schemas.microsoft.com/office/drawing/2014/main" val="20003"/>
                    </a:ext>
                  </a:extLst>
                </a:gridCol>
              </a:tblGrid>
              <a:tr h="4572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6/2</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2,1,2,5</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10/4</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1,1,5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7/3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2,3,5</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10/3</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b="0"/>
                        <a:t>1,1,1,5</a:t>
                      </a:r>
                      <a:endParaRPr lang="zh-CN" altLang="en-US" sz="2400" b="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b="0"/>
                        <a:t>8/4</a:t>
                      </a:r>
                      <a:endParaRPr lang="zh-CN" altLang="en-US" sz="2400" b="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3,5</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8/2</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1,2,5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8/3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3</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037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1,2,3,5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11/4</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3,2,5</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10/3</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2,5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7/3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3,2,1,5</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11/4</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6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2,1,5</a:t>
                      </a:r>
                      <a:endParaRPr lang="zh-CN" altLang="en-US" sz="24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8/3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2,3</a:t>
                      </a:r>
                      <a:endParaRPr lang="zh-CN" altLang="en-US" sz="24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Blip>
                          <a:blip r:embed="rId4"/>
                        </a:buBlip>
                        <a:defRPr sz="2800" b="1" u="none" kern="1200" baseline="0">
                          <a:solidFill>
                            <a:srgbClr val="080CC4"/>
                          </a:solidFill>
                          <a:latin typeface="Tahoma" panose="020B060403050404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2400" b="1" i="0" u="none" kern="1200" baseline="0">
                          <a:solidFill>
                            <a:srgbClr val="080CC4"/>
                          </a:solidFill>
                          <a:latin typeface="Tahoma" panose="020B060403050404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w"/>
                        <a:defRPr sz="2000" b="1" i="0" u="none" kern="1200" baseline="0">
                          <a:solidFill>
                            <a:srgbClr val="080CC4"/>
                          </a:solidFill>
                          <a:latin typeface="Tahoma" panose="020B060403050404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Char char="n"/>
                        <a:defRPr sz="1800" b="1" i="0" u="none" kern="1200" baseline="0">
                          <a:solidFill>
                            <a:srgbClr val="080CC4"/>
                          </a:solidFill>
                          <a:latin typeface="Tahoma" panose="020B0604030504040204" pitchFamily="34" charset="0"/>
                          <a:ea typeface="宋体" panose="02010600030101010101" pitchFamily="2" charset="-122"/>
                        </a:defRPr>
                      </a:lvl5pPr>
                    </a:lstStyle>
                    <a:p>
                      <a:pPr marL="0" lvl="0" indent="0">
                        <a:buNone/>
                      </a:pPr>
                      <a:r>
                        <a:rPr lang="en-US" altLang="zh-CN" sz="2400"/>
                        <a:t>5/2</a:t>
                      </a:r>
                      <a:endParaRPr lang="zh-CN" altLang="en-US" sz="24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日期占位符 1"/>
          <p:cNvSpPr>
            <a:spLocks noGrp="1"/>
          </p:cNvSpPr>
          <p:nvPr>
            <p:ph type="dt" sz="half" idx="10"/>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fld id="{BB962C8B-B14F-4D97-AF65-F5344CB8AC3E}" type="datetime1">
              <a:rPr lang="zh-CN" altLang="en-US" sz="1400" b="0" dirty="0">
                <a:latin typeface="Tahoma" panose="020B0604030504040204" pitchFamily="34" charset="0"/>
              </a:rPr>
              <a:t>2025/5/23</a:t>
            </a:fld>
            <a:endParaRPr lang="zh-CN" altLang="en-US" sz="1400" b="0" dirty="0">
              <a:latin typeface="Tahoma" panose="020B0604030504040204" pitchFamily="34" charset="0"/>
            </a:endParaRPr>
          </a:p>
        </p:txBody>
      </p:sp>
      <p:sp>
        <p:nvSpPr>
          <p:cNvPr id="39938" name="页脚占位符 2"/>
          <p:cNvSpPr>
            <a:spLocks noGrp="1"/>
          </p:cNvSpPr>
          <p:nvPr>
            <p:ph type="ftr" sz="quarter" idx="11"/>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ctr"/>
            <a:r>
              <a:rPr lang="zh-CN" altLang="en-US" sz="1400" b="0" dirty="0">
                <a:latin typeface="Tahoma" panose="020B0604030504040204" pitchFamily="34" charset="0"/>
              </a:rPr>
              <a:t>《计算机系统结构》多媒体课件</a:t>
            </a:r>
          </a:p>
        </p:txBody>
      </p:sp>
      <p:sp>
        <p:nvSpPr>
          <p:cNvPr id="39939" name="灯片编号占位符 3"/>
          <p:cNvSpPr>
            <a:spLocks noGrp="1"/>
          </p:cNvSpPr>
          <p:nvPr>
            <p:ph type="sldNum" sz="quarter" idx="12"/>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zh-CN" altLang="en-US" sz="1400" b="0" dirty="0">
                <a:latin typeface="Tahoma" panose="020B0604030504040204" pitchFamily="34" charset="0"/>
              </a:rPr>
              <a:t>56</a:t>
            </a:fld>
            <a:endParaRPr lang="zh-CN" altLang="en-US" sz="1400" b="0" dirty="0">
              <a:latin typeface="Tahoma" panose="020B0604030504040204" pitchFamily="34" charset="0"/>
            </a:endParaRPr>
          </a:p>
        </p:txBody>
      </p:sp>
      <p:sp>
        <p:nvSpPr>
          <p:cNvPr id="39941" name="文本占位符 229378" descr="Rectangle: Click to edit Master text styles&#10;Second level&#10;Third level&#10;Fourth level&#10;Fifth level"/>
          <p:cNvSpPr>
            <a:spLocks noGrp="1"/>
          </p:cNvSpPr>
          <p:nvPr>
            <p:ph idx="1"/>
          </p:nvPr>
        </p:nvSpPr>
        <p:spPr>
          <a:xfrm>
            <a:off x="361950" y="393700"/>
            <a:ext cx="10515600" cy="4351338"/>
          </a:xfrm>
        </p:spPr>
        <p:txBody>
          <a:bodyPr anchor="t"/>
          <a:lstStyle/>
          <a:p>
            <a:pPr>
              <a:spcBef>
                <a:spcPct val="0"/>
              </a:spcBef>
              <a:buClrTx/>
              <a:buSzTx/>
              <a:buFontTx/>
              <a:buNone/>
            </a:pPr>
            <a:r>
              <a:rPr lang="zh-CN" altLang="en-US" sz="2800" dirty="0">
                <a:solidFill>
                  <a:srgbClr val="CC6600"/>
                </a:solidFill>
                <a:latin typeface="Times New Roman" panose="02020603050405020304" pitchFamily="18" charset="0"/>
              </a:rPr>
              <a:t>注意：</a:t>
            </a:r>
            <a:r>
              <a:rPr lang="zh-CN" altLang="en-US" sz="2800" dirty="0">
                <a:solidFill>
                  <a:schemeClr val="tx1"/>
                </a:solidFill>
                <a:latin typeface="Times New Roman" panose="02020603050405020304" pitchFamily="18" charset="0"/>
              </a:rPr>
              <a:t>每种调度方案均要枚举到；</a:t>
            </a:r>
          </a:p>
          <a:p>
            <a:pPr>
              <a:spcBef>
                <a:spcPct val="0"/>
              </a:spcBef>
              <a:buClrTx/>
              <a:buSzTx/>
              <a:buFontTx/>
              <a:buNone/>
            </a:pPr>
            <a:r>
              <a:rPr lang="zh-CN" altLang="en-US" sz="2800" dirty="0">
                <a:solidFill>
                  <a:schemeClr val="tx1"/>
                </a:solidFill>
                <a:latin typeface="宋体" panose="02010600030101010101" pitchFamily="2" charset="-122"/>
              </a:rPr>
              <a:t>不要忘记流水线排空后进入（</a:t>
            </a:r>
            <a:r>
              <a:rPr lang="en-US" altLang="zh-CN" sz="2800" dirty="0">
                <a:solidFill>
                  <a:schemeClr val="tx1"/>
                </a:solidFill>
                <a:latin typeface="宋体" panose="02010600030101010101" pitchFamily="2" charset="-122"/>
              </a:rPr>
              <a:t>5</a:t>
            </a:r>
            <a:r>
              <a:rPr lang="zh-CN" altLang="en-US" sz="2800" dirty="0">
                <a:solidFill>
                  <a:schemeClr val="tx1"/>
                </a:solidFill>
                <a:latin typeface="宋体" panose="02010600030101010101" pitchFamily="2" charset="-122"/>
              </a:rPr>
              <a:t>拍）。</a:t>
            </a:r>
          </a:p>
          <a:p>
            <a:pPr>
              <a:spcBef>
                <a:spcPct val="0"/>
              </a:spcBef>
              <a:buClrTx/>
              <a:buSzTx/>
              <a:buFontTx/>
              <a:buNone/>
            </a:pPr>
            <a:r>
              <a:rPr lang="en-US" altLang="zh-CN" sz="2800" dirty="0">
                <a:solidFill>
                  <a:srgbClr val="990099"/>
                </a:solidFill>
                <a:latin typeface="宋体" panose="02010600030101010101" pitchFamily="2" charset="-122"/>
              </a:rPr>
              <a:t>8</a:t>
            </a:r>
            <a:r>
              <a:rPr lang="zh-CN" altLang="en-US" sz="2800" dirty="0">
                <a:solidFill>
                  <a:srgbClr val="990099"/>
                </a:solidFill>
                <a:latin typeface="宋体" panose="02010600030101010101" pitchFamily="2" charset="-122"/>
              </a:rPr>
              <a:t>个指令进入流水线的时空图如下：</a:t>
            </a:r>
            <a:endParaRPr lang="zh-CN" altLang="en-US" sz="2800">
              <a:solidFill>
                <a:srgbClr val="990099"/>
              </a:solidFill>
              <a:latin typeface="宋体" panose="02010600030101010101" pitchFamily="2" charset="-122"/>
            </a:endParaRPr>
          </a:p>
        </p:txBody>
      </p:sp>
      <p:grpSp>
        <p:nvGrpSpPr>
          <p:cNvPr id="229380" name="组合 229379"/>
          <p:cNvGrpSpPr/>
          <p:nvPr/>
        </p:nvGrpSpPr>
        <p:grpSpPr>
          <a:xfrm>
            <a:off x="201295" y="1739583"/>
            <a:ext cx="7605654" cy="2408490"/>
            <a:chOff x="602" y="1506"/>
            <a:chExt cx="4621" cy="1405"/>
          </a:xfrm>
        </p:grpSpPr>
        <p:sp>
          <p:nvSpPr>
            <p:cNvPr id="39943" name="矩形 229380"/>
            <p:cNvSpPr/>
            <p:nvPr/>
          </p:nvSpPr>
          <p:spPr>
            <a:xfrm>
              <a:off x="881" y="251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rgbClr val="FF0000"/>
                  </a:solidFill>
                  <a:latin typeface="Times New Roman" panose="02020603050405020304" pitchFamily="18" charset="0"/>
                  <a:ea typeface="宋体" panose="02010600030101010101" pitchFamily="2" charset="-122"/>
                </a:rPr>
                <a:t>1</a:t>
              </a:r>
            </a:p>
          </p:txBody>
        </p:sp>
        <p:sp>
          <p:nvSpPr>
            <p:cNvPr id="39944" name="矩形 229381"/>
            <p:cNvSpPr/>
            <p:nvPr/>
          </p:nvSpPr>
          <p:spPr>
            <a:xfrm>
              <a:off x="1328" y="251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rgbClr val="FF0000"/>
                  </a:solidFill>
                  <a:latin typeface="Times New Roman" panose="02020603050405020304" pitchFamily="18" charset="0"/>
                  <a:ea typeface="宋体" panose="02010600030101010101" pitchFamily="2" charset="-122"/>
                </a:rPr>
                <a:t>3</a:t>
              </a:r>
            </a:p>
          </p:txBody>
        </p:sp>
        <p:sp>
          <p:nvSpPr>
            <p:cNvPr id="39945" name="矩形 229382"/>
            <p:cNvSpPr/>
            <p:nvPr/>
          </p:nvSpPr>
          <p:spPr>
            <a:xfrm>
              <a:off x="1551" y="251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rgbClr val="FF0000"/>
                  </a:solidFill>
                  <a:latin typeface="Times New Roman" panose="02020603050405020304" pitchFamily="18" charset="0"/>
                  <a:ea typeface="宋体" panose="02010600030101010101" pitchFamily="2" charset="-122"/>
                </a:rPr>
                <a:t>4</a:t>
              </a:r>
            </a:p>
          </p:txBody>
        </p:sp>
        <p:sp>
          <p:nvSpPr>
            <p:cNvPr id="39946" name="文本框 229383"/>
            <p:cNvSpPr txBox="1"/>
            <p:nvPr/>
          </p:nvSpPr>
          <p:spPr>
            <a:xfrm>
              <a:off x="686" y="1506"/>
              <a:ext cx="197"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S</a:t>
              </a:r>
            </a:p>
          </p:txBody>
        </p:sp>
        <p:sp>
          <p:nvSpPr>
            <p:cNvPr id="39947" name="直接连接符 229384"/>
            <p:cNvSpPr/>
            <p:nvPr/>
          </p:nvSpPr>
          <p:spPr>
            <a:xfrm>
              <a:off x="881" y="2298"/>
              <a:ext cx="56" cy="0"/>
            </a:xfrm>
            <a:prstGeom prst="line">
              <a:avLst/>
            </a:prstGeom>
            <a:ln w="9525" cap="flat" cmpd="sng">
              <a:solidFill>
                <a:schemeClr val="tx1"/>
              </a:solidFill>
              <a:prstDash val="solid"/>
              <a:round/>
              <a:headEnd type="none" w="med" len="med"/>
              <a:tailEnd type="none" w="med" len="med"/>
            </a:ln>
          </p:spPr>
        </p:sp>
        <p:sp>
          <p:nvSpPr>
            <p:cNvPr id="39948" name="直接连接符 229385"/>
            <p:cNvSpPr/>
            <p:nvPr/>
          </p:nvSpPr>
          <p:spPr>
            <a:xfrm>
              <a:off x="881" y="2081"/>
              <a:ext cx="56" cy="0"/>
            </a:xfrm>
            <a:prstGeom prst="line">
              <a:avLst/>
            </a:prstGeom>
            <a:ln w="9525" cap="flat" cmpd="sng">
              <a:solidFill>
                <a:schemeClr val="tx1"/>
              </a:solidFill>
              <a:prstDash val="solid"/>
              <a:round/>
              <a:headEnd type="none" w="med" len="med"/>
              <a:tailEnd type="none" w="med" len="med"/>
            </a:ln>
          </p:spPr>
        </p:sp>
        <p:sp>
          <p:nvSpPr>
            <p:cNvPr id="39949" name="直接连接符 229386"/>
            <p:cNvSpPr/>
            <p:nvPr/>
          </p:nvSpPr>
          <p:spPr>
            <a:xfrm>
              <a:off x="881" y="1864"/>
              <a:ext cx="56" cy="0"/>
            </a:xfrm>
            <a:prstGeom prst="line">
              <a:avLst/>
            </a:prstGeom>
            <a:ln w="9525" cap="flat" cmpd="sng">
              <a:solidFill>
                <a:schemeClr val="tx1"/>
              </a:solidFill>
              <a:prstDash val="solid"/>
              <a:round/>
              <a:headEnd type="none" w="med" len="med"/>
              <a:tailEnd type="none" w="med" len="med"/>
            </a:ln>
          </p:spPr>
        </p:sp>
        <p:sp>
          <p:nvSpPr>
            <p:cNvPr id="39950" name="文本框 229387"/>
            <p:cNvSpPr txBox="1"/>
            <p:nvPr/>
          </p:nvSpPr>
          <p:spPr>
            <a:xfrm>
              <a:off x="602" y="1810"/>
              <a:ext cx="256"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 s</a:t>
              </a:r>
              <a:r>
                <a:rPr lang="en-US" altLang="zh-CN" sz="1200" b="0">
                  <a:solidFill>
                    <a:schemeClr val="tx1"/>
                  </a:solidFill>
                  <a:latin typeface="Times New Roman" panose="02020603050405020304" pitchFamily="18" charset="0"/>
                  <a:ea typeface="宋体" panose="02010600030101010101" pitchFamily="2" charset="-122"/>
                </a:rPr>
                <a:t>4</a:t>
              </a:r>
            </a:p>
          </p:txBody>
        </p:sp>
        <p:sp>
          <p:nvSpPr>
            <p:cNvPr id="39951" name="文本框 229388"/>
            <p:cNvSpPr txBox="1"/>
            <p:nvPr/>
          </p:nvSpPr>
          <p:spPr>
            <a:xfrm>
              <a:off x="602" y="2027"/>
              <a:ext cx="256"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 s</a:t>
              </a:r>
              <a:r>
                <a:rPr lang="en-US" altLang="zh-CN" sz="1200" b="0">
                  <a:solidFill>
                    <a:schemeClr val="tx1"/>
                  </a:solidFill>
                  <a:latin typeface="Times New Roman" panose="02020603050405020304" pitchFamily="18" charset="0"/>
                  <a:ea typeface="宋体" panose="02010600030101010101" pitchFamily="2" charset="-122"/>
                </a:rPr>
                <a:t>3</a:t>
              </a:r>
            </a:p>
          </p:txBody>
        </p:sp>
        <p:sp>
          <p:nvSpPr>
            <p:cNvPr id="39952" name="文本框 229389"/>
            <p:cNvSpPr txBox="1"/>
            <p:nvPr/>
          </p:nvSpPr>
          <p:spPr>
            <a:xfrm>
              <a:off x="602" y="2244"/>
              <a:ext cx="256"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 s</a:t>
              </a:r>
              <a:r>
                <a:rPr lang="en-US" altLang="zh-CN" sz="1200" b="0">
                  <a:solidFill>
                    <a:schemeClr val="tx1"/>
                  </a:solidFill>
                  <a:latin typeface="Times New Roman" panose="02020603050405020304" pitchFamily="18" charset="0"/>
                  <a:ea typeface="宋体" panose="02010600030101010101" pitchFamily="2" charset="-122"/>
                </a:rPr>
                <a:t>2</a:t>
              </a:r>
            </a:p>
          </p:txBody>
        </p:sp>
        <p:sp>
          <p:nvSpPr>
            <p:cNvPr id="39953" name="文本框 229390"/>
            <p:cNvSpPr txBox="1"/>
            <p:nvPr/>
          </p:nvSpPr>
          <p:spPr>
            <a:xfrm>
              <a:off x="602" y="2461"/>
              <a:ext cx="256"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 s</a:t>
              </a:r>
              <a:r>
                <a:rPr lang="en-US" altLang="zh-CN" sz="1200" b="0">
                  <a:solidFill>
                    <a:schemeClr val="tx1"/>
                  </a:solidFill>
                  <a:latin typeface="Times New Roman" panose="02020603050405020304" pitchFamily="18" charset="0"/>
                  <a:ea typeface="宋体" panose="02010600030101010101" pitchFamily="2" charset="-122"/>
                </a:rPr>
                <a:t>1</a:t>
              </a:r>
            </a:p>
          </p:txBody>
        </p:sp>
        <p:sp>
          <p:nvSpPr>
            <p:cNvPr id="39954" name="直接连接符 229391"/>
            <p:cNvSpPr/>
            <p:nvPr/>
          </p:nvSpPr>
          <p:spPr>
            <a:xfrm flipV="1">
              <a:off x="1997" y="2678"/>
              <a:ext cx="0" cy="54"/>
            </a:xfrm>
            <a:prstGeom prst="line">
              <a:avLst/>
            </a:prstGeom>
            <a:ln w="9525" cap="flat" cmpd="sng">
              <a:solidFill>
                <a:schemeClr val="tx1"/>
              </a:solidFill>
              <a:prstDash val="solid"/>
              <a:round/>
              <a:headEnd type="none" w="med" len="med"/>
              <a:tailEnd type="none" w="med" len="med"/>
            </a:ln>
          </p:spPr>
        </p:sp>
        <p:sp>
          <p:nvSpPr>
            <p:cNvPr id="39955" name="文本框 229392"/>
            <p:cNvSpPr txBox="1"/>
            <p:nvPr/>
          </p:nvSpPr>
          <p:spPr>
            <a:xfrm>
              <a:off x="2109" y="2678"/>
              <a:ext cx="200"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t</a:t>
              </a:r>
              <a:r>
                <a:rPr lang="en-US" altLang="zh-CN" sz="1200" b="0">
                  <a:solidFill>
                    <a:schemeClr val="tx1"/>
                  </a:solidFill>
                  <a:latin typeface="Times New Roman" panose="02020603050405020304" pitchFamily="18" charset="0"/>
                  <a:ea typeface="宋体" panose="02010600030101010101" pitchFamily="2" charset="-122"/>
                </a:rPr>
                <a:t>6</a:t>
              </a:r>
            </a:p>
          </p:txBody>
        </p:sp>
        <p:sp>
          <p:nvSpPr>
            <p:cNvPr id="39956" name="文本框 229393"/>
            <p:cNvSpPr txBox="1"/>
            <p:nvPr/>
          </p:nvSpPr>
          <p:spPr>
            <a:xfrm>
              <a:off x="3449" y="2666"/>
              <a:ext cx="247"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t</a:t>
              </a:r>
              <a:r>
                <a:rPr lang="en-US" altLang="zh-CN" sz="1200" b="0">
                  <a:solidFill>
                    <a:schemeClr val="tx1"/>
                  </a:solidFill>
                  <a:latin typeface="Times New Roman" panose="02020603050405020304" pitchFamily="18" charset="0"/>
                  <a:ea typeface="宋体" panose="02010600030101010101" pitchFamily="2" charset="-122"/>
                </a:rPr>
                <a:t>12</a:t>
              </a:r>
            </a:p>
          </p:txBody>
        </p:sp>
        <p:sp>
          <p:nvSpPr>
            <p:cNvPr id="39957" name="文本框 229394"/>
            <p:cNvSpPr txBox="1"/>
            <p:nvPr/>
          </p:nvSpPr>
          <p:spPr>
            <a:xfrm>
              <a:off x="5018" y="2658"/>
              <a:ext cx="205"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T</a:t>
              </a:r>
            </a:p>
          </p:txBody>
        </p:sp>
        <p:sp>
          <p:nvSpPr>
            <p:cNvPr id="39958" name="矩形 229395"/>
            <p:cNvSpPr/>
            <p:nvPr/>
          </p:nvSpPr>
          <p:spPr>
            <a:xfrm>
              <a:off x="1104" y="2515"/>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rgbClr val="FF0000"/>
                  </a:solidFill>
                  <a:latin typeface="Times New Roman" panose="02020603050405020304" pitchFamily="18" charset="0"/>
                  <a:ea typeface="宋体" panose="02010600030101010101" pitchFamily="2" charset="-122"/>
                </a:rPr>
                <a:t>2</a:t>
              </a:r>
            </a:p>
          </p:txBody>
        </p:sp>
        <p:sp>
          <p:nvSpPr>
            <p:cNvPr id="39959" name="矩形 229396"/>
            <p:cNvSpPr/>
            <p:nvPr/>
          </p:nvSpPr>
          <p:spPr>
            <a:xfrm>
              <a:off x="1994" y="251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2</a:t>
              </a:r>
            </a:p>
          </p:txBody>
        </p:sp>
        <p:sp>
          <p:nvSpPr>
            <p:cNvPr id="39960" name="矩形 229397"/>
            <p:cNvSpPr/>
            <p:nvPr/>
          </p:nvSpPr>
          <p:spPr>
            <a:xfrm>
              <a:off x="1771" y="251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1</a:t>
              </a:r>
            </a:p>
          </p:txBody>
        </p:sp>
        <p:sp>
          <p:nvSpPr>
            <p:cNvPr id="39961" name="直接连接符 229398"/>
            <p:cNvSpPr/>
            <p:nvPr/>
          </p:nvSpPr>
          <p:spPr>
            <a:xfrm flipV="1">
              <a:off x="4677" y="2682"/>
              <a:ext cx="0" cy="54"/>
            </a:xfrm>
            <a:prstGeom prst="line">
              <a:avLst/>
            </a:prstGeom>
            <a:ln w="9525" cap="flat" cmpd="sng">
              <a:solidFill>
                <a:schemeClr val="tx1"/>
              </a:solidFill>
              <a:prstDash val="solid"/>
              <a:round/>
              <a:headEnd type="none" w="med" len="med"/>
              <a:tailEnd type="none" w="med" len="med"/>
            </a:ln>
          </p:spPr>
        </p:sp>
        <p:sp>
          <p:nvSpPr>
            <p:cNvPr id="39962" name="矩形 229399"/>
            <p:cNvSpPr/>
            <p:nvPr/>
          </p:nvSpPr>
          <p:spPr>
            <a:xfrm>
              <a:off x="2234" y="2297"/>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2</a:t>
              </a:r>
            </a:p>
          </p:txBody>
        </p:sp>
        <p:sp>
          <p:nvSpPr>
            <p:cNvPr id="39963" name="矩形 229400"/>
            <p:cNvSpPr/>
            <p:nvPr/>
          </p:nvSpPr>
          <p:spPr>
            <a:xfrm>
              <a:off x="1994" y="2298"/>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1</a:t>
              </a:r>
            </a:p>
          </p:txBody>
        </p:sp>
        <p:sp>
          <p:nvSpPr>
            <p:cNvPr id="39964" name="矩形 229401"/>
            <p:cNvSpPr/>
            <p:nvPr/>
          </p:nvSpPr>
          <p:spPr>
            <a:xfrm>
              <a:off x="2448" y="251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4</a:t>
              </a:r>
            </a:p>
          </p:txBody>
        </p:sp>
        <p:sp>
          <p:nvSpPr>
            <p:cNvPr id="39965" name="矩形 229402"/>
            <p:cNvSpPr/>
            <p:nvPr/>
          </p:nvSpPr>
          <p:spPr>
            <a:xfrm>
              <a:off x="2234" y="2514"/>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3</a:t>
              </a:r>
            </a:p>
          </p:txBody>
        </p:sp>
        <p:sp>
          <p:nvSpPr>
            <p:cNvPr id="39966" name="矩形 229403"/>
            <p:cNvSpPr/>
            <p:nvPr/>
          </p:nvSpPr>
          <p:spPr>
            <a:xfrm>
              <a:off x="2688" y="230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4</a:t>
              </a:r>
            </a:p>
          </p:txBody>
        </p:sp>
        <p:sp>
          <p:nvSpPr>
            <p:cNvPr id="39967" name="矩形 229404"/>
            <p:cNvSpPr/>
            <p:nvPr/>
          </p:nvSpPr>
          <p:spPr>
            <a:xfrm>
              <a:off x="2448" y="229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3</a:t>
              </a:r>
            </a:p>
          </p:txBody>
        </p:sp>
        <p:sp>
          <p:nvSpPr>
            <p:cNvPr id="39968" name="矩形 229405"/>
            <p:cNvSpPr/>
            <p:nvPr/>
          </p:nvSpPr>
          <p:spPr>
            <a:xfrm>
              <a:off x="2688" y="2519"/>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rgbClr val="FF0000"/>
                  </a:solidFill>
                  <a:latin typeface="Times New Roman" panose="02020603050405020304" pitchFamily="18" charset="0"/>
                  <a:ea typeface="宋体" panose="02010600030101010101" pitchFamily="2" charset="-122"/>
                </a:rPr>
                <a:t>5</a:t>
              </a:r>
            </a:p>
          </p:txBody>
        </p:sp>
        <p:sp>
          <p:nvSpPr>
            <p:cNvPr id="39969" name="矩形 229406"/>
            <p:cNvSpPr/>
            <p:nvPr/>
          </p:nvSpPr>
          <p:spPr>
            <a:xfrm>
              <a:off x="1104" y="2297"/>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1</a:t>
              </a:r>
            </a:p>
          </p:txBody>
        </p:sp>
        <p:sp>
          <p:nvSpPr>
            <p:cNvPr id="39970" name="矩形 229407"/>
            <p:cNvSpPr/>
            <p:nvPr/>
          </p:nvSpPr>
          <p:spPr>
            <a:xfrm>
              <a:off x="1551" y="229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3</a:t>
              </a:r>
            </a:p>
          </p:txBody>
        </p:sp>
        <p:sp>
          <p:nvSpPr>
            <p:cNvPr id="39971" name="矩形 229408"/>
            <p:cNvSpPr/>
            <p:nvPr/>
          </p:nvSpPr>
          <p:spPr>
            <a:xfrm>
              <a:off x="1774" y="229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4</a:t>
              </a:r>
            </a:p>
          </p:txBody>
        </p:sp>
        <p:sp>
          <p:nvSpPr>
            <p:cNvPr id="39972" name="矩形 229409"/>
            <p:cNvSpPr/>
            <p:nvPr/>
          </p:nvSpPr>
          <p:spPr>
            <a:xfrm>
              <a:off x="1328" y="229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2</a:t>
              </a:r>
            </a:p>
          </p:txBody>
        </p:sp>
        <p:sp>
          <p:nvSpPr>
            <p:cNvPr id="39973" name="矩形 229410"/>
            <p:cNvSpPr/>
            <p:nvPr/>
          </p:nvSpPr>
          <p:spPr>
            <a:xfrm>
              <a:off x="1328" y="208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1</a:t>
              </a:r>
            </a:p>
          </p:txBody>
        </p:sp>
        <p:sp>
          <p:nvSpPr>
            <p:cNvPr id="39974" name="矩形 229411"/>
            <p:cNvSpPr/>
            <p:nvPr/>
          </p:nvSpPr>
          <p:spPr>
            <a:xfrm>
              <a:off x="1774" y="208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3</a:t>
              </a:r>
            </a:p>
          </p:txBody>
        </p:sp>
        <p:sp>
          <p:nvSpPr>
            <p:cNvPr id="39975" name="矩形 229412"/>
            <p:cNvSpPr/>
            <p:nvPr/>
          </p:nvSpPr>
          <p:spPr>
            <a:xfrm>
              <a:off x="1997" y="2080"/>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4</a:t>
              </a:r>
            </a:p>
          </p:txBody>
        </p:sp>
        <p:sp>
          <p:nvSpPr>
            <p:cNvPr id="39976" name="矩形 229413"/>
            <p:cNvSpPr/>
            <p:nvPr/>
          </p:nvSpPr>
          <p:spPr>
            <a:xfrm>
              <a:off x="1551" y="208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2</a:t>
              </a:r>
            </a:p>
          </p:txBody>
        </p:sp>
        <p:sp>
          <p:nvSpPr>
            <p:cNvPr id="39977" name="文本框 229414"/>
            <p:cNvSpPr txBox="1"/>
            <p:nvPr/>
          </p:nvSpPr>
          <p:spPr>
            <a:xfrm>
              <a:off x="4565" y="2678"/>
              <a:ext cx="247" cy="233"/>
            </a:xfrm>
            <a:prstGeom prst="rect">
              <a:avLst/>
            </a:prstGeom>
            <a:noFill/>
            <a:ln w="9525">
              <a:noFill/>
            </a:ln>
          </p:spPr>
          <p:txBody>
            <a:bodyPr wrap="none" anchor="t">
              <a:spAutoFit/>
            </a:bodyPr>
            <a:lstStyle/>
            <a:p>
              <a:r>
                <a:rPr lang="en-US" altLang="zh-CN" sz="2000" b="0">
                  <a:solidFill>
                    <a:schemeClr val="tx1"/>
                  </a:solidFill>
                  <a:latin typeface="Times New Roman" panose="02020603050405020304" pitchFamily="18" charset="0"/>
                  <a:ea typeface="宋体" panose="02010600030101010101" pitchFamily="2" charset="-122"/>
                </a:rPr>
                <a:t>t</a:t>
              </a:r>
              <a:r>
                <a:rPr lang="en-US" altLang="zh-CN" sz="1200" b="0">
                  <a:solidFill>
                    <a:schemeClr val="tx1"/>
                  </a:solidFill>
                  <a:latin typeface="Times New Roman" panose="02020603050405020304" pitchFamily="18" charset="0"/>
                  <a:ea typeface="宋体" panose="02010600030101010101" pitchFamily="2" charset="-122"/>
                </a:rPr>
                <a:t>17</a:t>
              </a:r>
            </a:p>
          </p:txBody>
        </p:sp>
        <p:sp>
          <p:nvSpPr>
            <p:cNvPr id="39978" name="直接连接符 229415"/>
            <p:cNvSpPr/>
            <p:nvPr/>
          </p:nvSpPr>
          <p:spPr>
            <a:xfrm flipV="1">
              <a:off x="890" y="1650"/>
              <a:ext cx="0" cy="1104"/>
            </a:xfrm>
            <a:prstGeom prst="line">
              <a:avLst/>
            </a:prstGeom>
            <a:ln w="9525" cap="flat" cmpd="sng">
              <a:solidFill>
                <a:schemeClr val="tx1"/>
              </a:solidFill>
              <a:prstDash val="solid"/>
              <a:round/>
              <a:headEnd type="none" w="med" len="med"/>
              <a:tailEnd type="triangle" w="med" len="med"/>
            </a:ln>
          </p:spPr>
        </p:sp>
        <p:sp>
          <p:nvSpPr>
            <p:cNvPr id="39979" name="矩形 229416"/>
            <p:cNvSpPr/>
            <p:nvPr/>
          </p:nvSpPr>
          <p:spPr>
            <a:xfrm>
              <a:off x="1562" y="186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1</a:t>
              </a:r>
            </a:p>
          </p:txBody>
        </p:sp>
        <p:sp>
          <p:nvSpPr>
            <p:cNvPr id="39980" name="矩形 229417"/>
            <p:cNvSpPr/>
            <p:nvPr/>
          </p:nvSpPr>
          <p:spPr>
            <a:xfrm>
              <a:off x="2008" y="186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3</a:t>
              </a:r>
            </a:p>
          </p:txBody>
        </p:sp>
        <p:sp>
          <p:nvSpPr>
            <p:cNvPr id="39981" name="矩形 229418"/>
            <p:cNvSpPr/>
            <p:nvPr/>
          </p:nvSpPr>
          <p:spPr>
            <a:xfrm>
              <a:off x="2231" y="1865"/>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4</a:t>
              </a:r>
            </a:p>
          </p:txBody>
        </p:sp>
        <p:sp>
          <p:nvSpPr>
            <p:cNvPr id="39982" name="矩形 229419"/>
            <p:cNvSpPr/>
            <p:nvPr/>
          </p:nvSpPr>
          <p:spPr>
            <a:xfrm>
              <a:off x="1785" y="1865"/>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2</a:t>
              </a:r>
            </a:p>
          </p:txBody>
        </p:sp>
        <p:sp>
          <p:nvSpPr>
            <p:cNvPr id="39983" name="矩形 229420"/>
            <p:cNvSpPr/>
            <p:nvPr/>
          </p:nvSpPr>
          <p:spPr>
            <a:xfrm>
              <a:off x="3147" y="251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39984" name="矩形 229421"/>
            <p:cNvSpPr/>
            <p:nvPr/>
          </p:nvSpPr>
          <p:spPr>
            <a:xfrm>
              <a:off x="3370" y="251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39985" name="直接连接符 229422"/>
            <p:cNvSpPr/>
            <p:nvPr/>
          </p:nvSpPr>
          <p:spPr>
            <a:xfrm flipV="1">
              <a:off x="3816" y="2677"/>
              <a:ext cx="0" cy="54"/>
            </a:xfrm>
            <a:prstGeom prst="line">
              <a:avLst/>
            </a:prstGeom>
            <a:ln w="9525" cap="flat" cmpd="sng">
              <a:solidFill>
                <a:schemeClr val="tx1"/>
              </a:solidFill>
              <a:prstDash val="solid"/>
              <a:round/>
              <a:headEnd type="none" w="med" len="med"/>
              <a:tailEnd type="none" w="med" len="med"/>
            </a:ln>
          </p:spPr>
        </p:sp>
        <p:sp>
          <p:nvSpPr>
            <p:cNvPr id="39986" name="矩形 229423"/>
            <p:cNvSpPr/>
            <p:nvPr/>
          </p:nvSpPr>
          <p:spPr>
            <a:xfrm>
              <a:off x="2923" y="2514"/>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39987" name="矩形 229424"/>
            <p:cNvSpPr/>
            <p:nvPr/>
          </p:nvSpPr>
          <p:spPr>
            <a:xfrm>
              <a:off x="3813" y="2513"/>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39988" name="矩形 229425"/>
            <p:cNvSpPr/>
            <p:nvPr/>
          </p:nvSpPr>
          <p:spPr>
            <a:xfrm>
              <a:off x="3590" y="2514"/>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5</a:t>
              </a:r>
            </a:p>
          </p:txBody>
        </p:sp>
        <p:sp>
          <p:nvSpPr>
            <p:cNvPr id="39989" name="矩形 229426"/>
            <p:cNvSpPr/>
            <p:nvPr/>
          </p:nvSpPr>
          <p:spPr>
            <a:xfrm>
              <a:off x="4036" y="2296"/>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39990" name="矩形 229427"/>
            <p:cNvSpPr/>
            <p:nvPr/>
          </p:nvSpPr>
          <p:spPr>
            <a:xfrm>
              <a:off x="3809" y="229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5</a:t>
              </a:r>
            </a:p>
          </p:txBody>
        </p:sp>
        <p:sp>
          <p:nvSpPr>
            <p:cNvPr id="39991" name="矩形 229428"/>
            <p:cNvSpPr/>
            <p:nvPr/>
          </p:nvSpPr>
          <p:spPr>
            <a:xfrm>
              <a:off x="4272" y="24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39992" name="矩形 229429"/>
            <p:cNvSpPr/>
            <p:nvPr/>
          </p:nvSpPr>
          <p:spPr>
            <a:xfrm>
              <a:off x="4032" y="2513"/>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39993" name="矩形 229430"/>
            <p:cNvSpPr/>
            <p:nvPr/>
          </p:nvSpPr>
          <p:spPr>
            <a:xfrm>
              <a:off x="4485" y="22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39994" name="矩形 229431"/>
            <p:cNvSpPr/>
            <p:nvPr/>
          </p:nvSpPr>
          <p:spPr>
            <a:xfrm>
              <a:off x="4272" y="22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39995" name="矩形 229432"/>
            <p:cNvSpPr/>
            <p:nvPr/>
          </p:nvSpPr>
          <p:spPr>
            <a:xfrm>
              <a:off x="2919" y="2296"/>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5</a:t>
              </a:r>
            </a:p>
          </p:txBody>
        </p:sp>
        <p:sp>
          <p:nvSpPr>
            <p:cNvPr id="39996" name="矩形 229433"/>
            <p:cNvSpPr/>
            <p:nvPr/>
          </p:nvSpPr>
          <p:spPr>
            <a:xfrm>
              <a:off x="3366" y="22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39997" name="矩形 229434"/>
            <p:cNvSpPr/>
            <p:nvPr/>
          </p:nvSpPr>
          <p:spPr>
            <a:xfrm>
              <a:off x="3589" y="22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39998" name="矩形 229435"/>
            <p:cNvSpPr/>
            <p:nvPr/>
          </p:nvSpPr>
          <p:spPr>
            <a:xfrm>
              <a:off x="3143" y="2296"/>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39999" name="矩形 229436"/>
            <p:cNvSpPr/>
            <p:nvPr/>
          </p:nvSpPr>
          <p:spPr>
            <a:xfrm>
              <a:off x="3163" y="208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5</a:t>
              </a:r>
            </a:p>
          </p:txBody>
        </p:sp>
        <p:sp>
          <p:nvSpPr>
            <p:cNvPr id="40000" name="矩形 229437"/>
            <p:cNvSpPr/>
            <p:nvPr/>
          </p:nvSpPr>
          <p:spPr>
            <a:xfrm>
              <a:off x="3609" y="208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40001" name="矩形 229438"/>
            <p:cNvSpPr/>
            <p:nvPr/>
          </p:nvSpPr>
          <p:spPr>
            <a:xfrm>
              <a:off x="3832" y="2087"/>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40002" name="矩形 229439"/>
            <p:cNvSpPr/>
            <p:nvPr/>
          </p:nvSpPr>
          <p:spPr>
            <a:xfrm>
              <a:off x="3386" y="2087"/>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40003" name="矩形 229440"/>
            <p:cNvSpPr/>
            <p:nvPr/>
          </p:nvSpPr>
          <p:spPr>
            <a:xfrm>
              <a:off x="3379" y="187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5</a:t>
              </a:r>
            </a:p>
          </p:txBody>
        </p:sp>
        <p:sp>
          <p:nvSpPr>
            <p:cNvPr id="40004" name="矩形 229441"/>
            <p:cNvSpPr/>
            <p:nvPr/>
          </p:nvSpPr>
          <p:spPr>
            <a:xfrm>
              <a:off x="3825" y="187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7</a:t>
              </a:r>
            </a:p>
          </p:txBody>
        </p:sp>
        <p:sp>
          <p:nvSpPr>
            <p:cNvPr id="40005" name="矩形 229442"/>
            <p:cNvSpPr/>
            <p:nvPr/>
          </p:nvSpPr>
          <p:spPr>
            <a:xfrm>
              <a:off x="4048" y="1870"/>
              <a:ext cx="224"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8</a:t>
              </a:r>
            </a:p>
          </p:txBody>
        </p:sp>
        <p:sp>
          <p:nvSpPr>
            <p:cNvPr id="40006" name="矩形 229443"/>
            <p:cNvSpPr/>
            <p:nvPr/>
          </p:nvSpPr>
          <p:spPr>
            <a:xfrm>
              <a:off x="3602" y="1870"/>
              <a:ext cx="223" cy="217"/>
            </a:xfrm>
            <a:prstGeom prst="rect">
              <a:avLst/>
            </a:prstGeom>
            <a:noFill/>
            <a:ln w="9525" cap="flat" cmpd="sng">
              <a:solidFill>
                <a:schemeClr val="tx1"/>
              </a:solidFill>
              <a:prstDash val="solid"/>
              <a:miter/>
              <a:headEnd type="none" w="med" len="med"/>
              <a:tailEnd type="none" w="med" len="med"/>
            </a:ln>
          </p:spPr>
          <p:txBody>
            <a:bodyPr wrap="none" anchor="ctr"/>
            <a:lstStyle/>
            <a:p>
              <a:pPr algn="ctr"/>
              <a:r>
                <a:rPr lang="en-US" altLang="zh-CN" sz="2000" b="0">
                  <a:solidFill>
                    <a:schemeClr val="tx1"/>
                  </a:solidFill>
                  <a:latin typeface="Times New Roman" panose="02020603050405020304" pitchFamily="18" charset="0"/>
                  <a:ea typeface="宋体" panose="02010600030101010101" pitchFamily="2" charset="-122"/>
                </a:rPr>
                <a:t>6</a:t>
              </a:r>
            </a:p>
          </p:txBody>
        </p:sp>
        <p:sp>
          <p:nvSpPr>
            <p:cNvPr id="40007" name="直接连接符 229444"/>
            <p:cNvSpPr/>
            <p:nvPr/>
          </p:nvSpPr>
          <p:spPr>
            <a:xfrm>
              <a:off x="864" y="2736"/>
              <a:ext cx="4080" cy="0"/>
            </a:xfrm>
            <a:prstGeom prst="line">
              <a:avLst/>
            </a:prstGeom>
            <a:ln w="9525" cap="flat" cmpd="sng">
              <a:solidFill>
                <a:schemeClr val="tx1"/>
              </a:solidFill>
              <a:prstDash val="solid"/>
              <a:round/>
              <a:headEnd type="none" w="med" len="med"/>
              <a:tailEnd type="triangle" w="med" len="med"/>
            </a:ln>
          </p:spPr>
        </p:sp>
      </p:grpSp>
      <p:sp>
        <p:nvSpPr>
          <p:cNvPr id="41989" name="文本占位符 230402" descr="Rectangle: Click to edit Master text styles&#10;Second level&#10;Third level&#10;Fourth level&#10;Fifth level"/>
          <p:cNvSpPr>
            <a:spLocks noGrp="1"/>
          </p:cNvSpPr>
          <p:nvPr/>
        </p:nvSpPr>
        <p:spPr>
          <a:xfrm>
            <a:off x="622935" y="427037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Tx/>
              <a:buSzTx/>
              <a:buFontTx/>
              <a:buNone/>
            </a:pPr>
            <a:r>
              <a:rPr lang="zh-CN" altLang="en-US" sz="2800" dirty="0">
                <a:solidFill>
                  <a:srgbClr val="CC6600"/>
                </a:solidFill>
                <a:latin typeface="宋体" panose="02010600030101010101" pitchFamily="2" charset="-122"/>
              </a:rPr>
              <a:t>吞吐率</a:t>
            </a:r>
            <a:r>
              <a:rPr lang="zh-CN" altLang="en-US" sz="2800" dirty="0">
                <a:solidFill>
                  <a:schemeClr val="tx1"/>
                </a:solidFill>
                <a:latin typeface="宋体" panose="02010600030101010101" pitchFamily="2" charset="-122"/>
              </a:rPr>
              <a:t> </a:t>
            </a:r>
            <a:r>
              <a:rPr lang="en-US" altLang="zh-CN" sz="28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每个时钟周期启动任务的平均数</a:t>
            </a:r>
          </a:p>
          <a:p>
            <a:pPr>
              <a:spcBef>
                <a:spcPct val="0"/>
              </a:spcBef>
              <a:buClrTx/>
              <a:buSzTx/>
              <a:buFontTx/>
              <a:buNone/>
            </a:pPr>
            <a:r>
              <a:rPr lang="zh-CN" altLang="en-US" sz="2800" dirty="0">
                <a:solidFill>
                  <a:schemeClr val="tx1"/>
                </a:solidFill>
                <a:latin typeface="宋体" panose="02010600030101010101" pitchFamily="2" charset="-122"/>
              </a:rPr>
              <a:t>或：指令数</a:t>
            </a:r>
            <a:r>
              <a:rPr lang="en-US" altLang="zh-CN" sz="28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运行时间</a:t>
            </a:r>
          </a:p>
          <a:p>
            <a:pPr>
              <a:spcBef>
                <a:spcPct val="0"/>
              </a:spcBef>
              <a:buClrTx/>
              <a:buSzTx/>
              <a:buFontTx/>
              <a:buNone/>
            </a:pPr>
            <a:r>
              <a:rPr lang="zh-CN" altLang="en-US" sz="2800" dirty="0">
                <a:solidFill>
                  <a:schemeClr val="tx1"/>
                </a:solidFill>
                <a:latin typeface="宋体" panose="02010600030101010101" pitchFamily="2" charset="-122"/>
              </a:rPr>
              <a:t> </a:t>
            </a:r>
            <a:r>
              <a:rPr lang="en-US" altLang="zh-CN" sz="2800">
                <a:solidFill>
                  <a:schemeClr val="tx1"/>
                </a:solidFill>
                <a:latin typeface="宋体" panose="02010600030101010101" pitchFamily="2" charset="-122"/>
              </a:rPr>
              <a:t>P = 8/(17Δt)</a:t>
            </a:r>
            <a:r>
              <a:rPr lang="zh-CN" altLang="en-US" sz="2800">
                <a:solidFill>
                  <a:schemeClr val="tx1"/>
                </a:solidFill>
                <a:latin typeface="宋体" panose="02010600030101010101" pitchFamily="2" charset="-122"/>
              </a:rPr>
              <a:t>；</a:t>
            </a:r>
          </a:p>
          <a:p>
            <a:pPr>
              <a:spcBef>
                <a:spcPct val="0"/>
              </a:spcBef>
              <a:buClrTx/>
              <a:buSzTx/>
              <a:buFontTx/>
              <a:buNone/>
            </a:pPr>
            <a:r>
              <a:rPr lang="zh-CN" altLang="en-US" sz="2800" dirty="0">
                <a:solidFill>
                  <a:srgbClr val="CC6600"/>
                </a:solidFill>
                <a:latin typeface="宋体" panose="02010600030101010101" pitchFamily="2" charset="-122"/>
              </a:rPr>
              <a:t>加速比</a:t>
            </a:r>
            <a:r>
              <a:rPr lang="zh-CN" altLang="en-US" sz="2800" dirty="0">
                <a:solidFill>
                  <a:schemeClr val="tx1"/>
                </a:solidFill>
                <a:latin typeface="宋体" panose="02010600030101010101" pitchFamily="2" charset="-122"/>
              </a:rPr>
              <a:t>  </a:t>
            </a:r>
            <a:r>
              <a:rPr lang="en-US" altLang="zh-CN" sz="2800">
                <a:solidFill>
                  <a:schemeClr val="tx1"/>
                </a:solidFill>
                <a:latin typeface="宋体" panose="02010600030101010101" pitchFamily="2" charset="-122"/>
              </a:rPr>
              <a:t>S = (6Δt×8) /(17Δt)=48/17</a:t>
            </a:r>
            <a:r>
              <a:rPr lang="zh-CN" altLang="en-US" sz="2800">
                <a:solidFill>
                  <a:schemeClr val="tx1"/>
                </a:solidFill>
                <a:latin typeface="宋体" panose="02010600030101010101" pitchFamily="2" charset="-122"/>
              </a:rPr>
              <a:t>；</a:t>
            </a:r>
          </a:p>
          <a:p>
            <a:pPr>
              <a:spcBef>
                <a:spcPct val="0"/>
              </a:spcBef>
              <a:buClrTx/>
              <a:buSzTx/>
              <a:buFontTx/>
              <a:buNone/>
            </a:pPr>
            <a:r>
              <a:rPr lang="zh-CN" altLang="en-US" sz="2800" dirty="0">
                <a:solidFill>
                  <a:srgbClr val="CC6600"/>
                </a:solidFill>
                <a:latin typeface="宋体" panose="02010600030101010101" pitchFamily="2" charset="-122"/>
              </a:rPr>
              <a:t>效率</a:t>
            </a:r>
            <a:r>
              <a:rPr lang="zh-CN" altLang="en-US" sz="2800" dirty="0">
                <a:solidFill>
                  <a:srgbClr val="CC3300"/>
                </a:solidFill>
                <a:latin typeface="宋体" panose="02010600030101010101" pitchFamily="2" charset="-122"/>
              </a:rPr>
              <a:t>  </a:t>
            </a:r>
            <a:r>
              <a:rPr lang="zh-CN" altLang="en-US" sz="2800" dirty="0">
                <a:solidFill>
                  <a:schemeClr val="tx1"/>
                </a:solidFill>
                <a:latin typeface="宋体" panose="02010600030101010101" pitchFamily="2" charset="-122"/>
              </a:rPr>
              <a:t>  </a:t>
            </a:r>
            <a:r>
              <a:rPr lang="en-US" altLang="zh-CN" sz="2800">
                <a:solidFill>
                  <a:schemeClr val="tx1"/>
                </a:solidFill>
                <a:latin typeface="宋体" panose="02010600030101010101" pitchFamily="2" charset="-122"/>
              </a:rPr>
              <a:t>E = (6Δt×8) /(17Δt×4)=12/17</a:t>
            </a:r>
            <a:r>
              <a:rPr lang="zh-CN" altLang="en-US" sz="2800">
                <a:solidFill>
                  <a:schemeClr val="tx1"/>
                </a:solidFill>
                <a:latin typeface="宋体" panose="02010600030101010101" pitchFamily="2" charset="-122"/>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日期占位符 1"/>
          <p:cNvSpPr>
            <a:spLocks noGrp="1"/>
          </p:cNvSpPr>
          <p:nvPr>
            <p:ph type="dt" sz="half" idx="10"/>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fld id="{BB962C8B-B14F-4D97-AF65-F5344CB8AC3E}" type="datetime1">
              <a:rPr lang="zh-CN" altLang="en-US" sz="1400" b="0" dirty="0">
                <a:latin typeface="Tahoma" panose="020B0604030504040204" pitchFamily="34" charset="0"/>
              </a:rPr>
              <a:t>2025/5/23</a:t>
            </a:fld>
            <a:endParaRPr lang="zh-CN" altLang="en-US" sz="1400" b="0" dirty="0">
              <a:latin typeface="Tahoma" panose="020B0604030504040204" pitchFamily="34" charset="0"/>
            </a:endParaRPr>
          </a:p>
        </p:txBody>
      </p:sp>
      <p:sp>
        <p:nvSpPr>
          <p:cNvPr id="44034" name="页脚占位符 2"/>
          <p:cNvSpPr>
            <a:spLocks noGrp="1"/>
          </p:cNvSpPr>
          <p:nvPr>
            <p:ph type="ftr" sz="quarter" idx="11"/>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ctr"/>
            <a:r>
              <a:rPr lang="zh-CN" altLang="en-US" sz="1400" b="0" dirty="0">
                <a:latin typeface="Tahoma" panose="020B0604030504040204" pitchFamily="34" charset="0"/>
              </a:rPr>
              <a:t>《计算机系统结构》多媒体课件</a:t>
            </a:r>
          </a:p>
        </p:txBody>
      </p:sp>
      <p:sp>
        <p:nvSpPr>
          <p:cNvPr id="44035" name="灯片编号占位符 3"/>
          <p:cNvSpPr>
            <a:spLocks noGrp="1"/>
          </p:cNvSpPr>
          <p:nvPr>
            <p:ph type="sldNum" sz="quarter" idx="12"/>
          </p:nvPr>
        </p:nvSpPr>
        <p:spPr/>
        <p:txBody>
          <a:bodyPr anchor="b"/>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zh-CN" altLang="en-US" sz="1400" b="0" dirty="0">
                <a:latin typeface="Tahoma" panose="020B0604030504040204" pitchFamily="34" charset="0"/>
              </a:rPr>
              <a:t>57</a:t>
            </a:fld>
            <a:endParaRPr lang="zh-CN" altLang="en-US" sz="1400" b="0" dirty="0">
              <a:latin typeface="Tahoma" panose="020B0604030504040204" pitchFamily="34" charset="0"/>
            </a:endParaRPr>
          </a:p>
        </p:txBody>
      </p:sp>
      <p:sp>
        <p:nvSpPr>
          <p:cNvPr id="44036" name="文本占位符 231426" descr="Rectangle: Click to edit Master text styles&#10;Second level&#10;Third level&#10;Fourth level&#10;Fifth level"/>
          <p:cNvSpPr>
            <a:spLocks noGrp="1"/>
          </p:cNvSpPr>
          <p:nvPr>
            <p:ph idx="1"/>
          </p:nvPr>
        </p:nvSpPr>
        <p:spPr>
          <a:xfrm>
            <a:off x="2286000" y="457200"/>
            <a:ext cx="7772400" cy="4114800"/>
          </a:xfrm>
        </p:spPr>
        <p:txBody>
          <a:bodyPr anchor="t"/>
          <a:lstStyle/>
          <a:p>
            <a:pPr>
              <a:spcBef>
                <a:spcPct val="0"/>
              </a:spcBef>
              <a:buClrTx/>
              <a:buSzTx/>
              <a:buFontTx/>
              <a:buNone/>
            </a:pPr>
            <a:r>
              <a:rPr lang="zh-CN" altLang="en-US" sz="2800" dirty="0">
                <a:solidFill>
                  <a:srgbClr val="CC6600"/>
                </a:solidFill>
                <a:latin typeface="Times New Roman" panose="02020603050405020304" pitchFamily="18" charset="0"/>
              </a:rPr>
              <a:t>假如：</a:t>
            </a:r>
            <a:r>
              <a:rPr lang="en-US" altLang="zh-CN" sz="2800" dirty="0">
                <a:solidFill>
                  <a:schemeClr val="tx1"/>
                </a:solidFill>
                <a:latin typeface="Times New Roman" panose="02020603050405020304" pitchFamily="18" charset="0"/>
              </a:rPr>
              <a:t>n</a:t>
            </a:r>
            <a:r>
              <a:rPr lang="zh-CN" altLang="en-US" sz="2800" dirty="0">
                <a:solidFill>
                  <a:schemeClr val="tx1"/>
                </a:solidFill>
                <a:latin typeface="Times New Roman" panose="02020603050405020304" pitchFamily="18" charset="0"/>
              </a:rPr>
              <a:t>条指令，效率</a:t>
            </a:r>
            <a:r>
              <a:rPr lang="zh-CN" altLang="en-US" sz="2800" dirty="0">
                <a:solidFill>
                  <a:schemeClr val="tx1"/>
                </a:solidFill>
                <a:latin typeface="宋体" panose="02010600030101010101" pitchFamily="2" charset="-122"/>
              </a:rPr>
              <a:t>如何？</a:t>
            </a:r>
          </a:p>
          <a:p>
            <a:pPr>
              <a:spcBef>
                <a:spcPct val="0"/>
              </a:spcBef>
              <a:buClrTx/>
              <a:buSzTx/>
              <a:buFontTx/>
              <a:buNone/>
            </a:pPr>
            <a:r>
              <a:rPr lang="en-US" altLang="zh-CN" sz="2800" dirty="0">
                <a:solidFill>
                  <a:srgbClr val="990099"/>
                </a:solidFill>
                <a:latin typeface="宋体" panose="02010600030101010101" pitchFamily="2" charset="-122"/>
              </a:rPr>
              <a:t>n</a:t>
            </a:r>
            <a:r>
              <a:rPr lang="zh-CN" altLang="en-US" sz="2800" dirty="0">
                <a:solidFill>
                  <a:srgbClr val="990099"/>
                </a:solidFill>
                <a:latin typeface="宋体" panose="02010600030101010101" pitchFamily="2" charset="-122"/>
              </a:rPr>
              <a:t>个指令进入流水线的时空图如下：</a:t>
            </a:r>
            <a:endParaRPr lang="zh-CN" altLang="en-US" sz="2800">
              <a:solidFill>
                <a:srgbClr val="990099"/>
              </a:solidFill>
              <a:latin typeface="宋体" panose="02010600030101010101" pitchFamily="2" charset="-122"/>
            </a:endParaRPr>
          </a:p>
          <a:p>
            <a:endParaRPr lang="zh-CN" altLang="en-US"/>
          </a:p>
        </p:txBody>
      </p:sp>
      <p:sp>
        <p:nvSpPr>
          <p:cNvPr id="44037" name="文本框 231494"/>
          <p:cNvSpPr txBox="1"/>
          <p:nvPr/>
        </p:nvSpPr>
        <p:spPr>
          <a:xfrm>
            <a:off x="4572000" y="2971800"/>
            <a:ext cx="1447800" cy="368300"/>
          </a:xfrm>
          <a:prstGeom prst="rect">
            <a:avLst/>
          </a:prstGeom>
          <a:noFill/>
          <a:ln w="9525">
            <a:noFill/>
          </a:ln>
        </p:spPr>
        <p:txBody>
          <a:bodyPr anchor="t">
            <a:spAutoFit/>
          </a:bodyPr>
          <a:lstStyle/>
          <a:p>
            <a:pPr>
              <a:spcBef>
                <a:spcPct val="50000"/>
              </a:spcBef>
            </a:pPr>
            <a:r>
              <a:rPr lang="zh-CN" altLang="en-US" dirty="0">
                <a:solidFill>
                  <a:srgbClr val="000066"/>
                </a:solidFill>
                <a:latin typeface="Times New Roman" panose="02020603050405020304" pitchFamily="18" charset="0"/>
                <a:ea typeface="宋体" panose="02010600030101010101" pitchFamily="2" charset="-122"/>
              </a:rPr>
              <a:t>周期重复</a:t>
            </a:r>
            <a:endParaRPr lang="zh-CN" altLang="en-US">
              <a:solidFill>
                <a:srgbClr val="000066"/>
              </a:solidFill>
              <a:latin typeface="Times New Roman" panose="02020603050405020304" pitchFamily="18" charset="0"/>
              <a:ea typeface="宋体" panose="02010600030101010101" pitchFamily="2" charset="-122"/>
            </a:endParaRPr>
          </a:p>
        </p:txBody>
      </p:sp>
      <p:sp>
        <p:nvSpPr>
          <p:cNvPr id="44038" name="直接连接符 231495"/>
          <p:cNvSpPr/>
          <p:nvPr/>
        </p:nvSpPr>
        <p:spPr>
          <a:xfrm>
            <a:off x="4114800" y="2971800"/>
            <a:ext cx="0" cy="609600"/>
          </a:xfrm>
          <a:prstGeom prst="line">
            <a:avLst/>
          </a:prstGeom>
          <a:ln w="9525" cap="flat" cmpd="sng">
            <a:solidFill>
              <a:schemeClr val="tx1"/>
            </a:solidFill>
            <a:prstDash val="solid"/>
            <a:round/>
            <a:headEnd type="none" w="med" len="med"/>
            <a:tailEnd type="none" w="med" len="med"/>
          </a:ln>
        </p:spPr>
      </p:sp>
      <p:sp>
        <p:nvSpPr>
          <p:cNvPr id="44039" name="直接连接符 231496"/>
          <p:cNvSpPr/>
          <p:nvPr/>
        </p:nvSpPr>
        <p:spPr>
          <a:xfrm>
            <a:off x="6324600" y="2895600"/>
            <a:ext cx="0" cy="762000"/>
          </a:xfrm>
          <a:prstGeom prst="line">
            <a:avLst/>
          </a:prstGeom>
          <a:ln w="9525" cap="flat" cmpd="sng">
            <a:solidFill>
              <a:schemeClr val="tx1"/>
            </a:solidFill>
            <a:prstDash val="solid"/>
            <a:round/>
            <a:headEnd type="none" w="med" len="med"/>
            <a:tailEnd type="none" w="med" len="med"/>
          </a:ln>
        </p:spPr>
      </p:sp>
      <p:sp>
        <p:nvSpPr>
          <p:cNvPr id="44040" name="直接连接符 231497"/>
          <p:cNvSpPr/>
          <p:nvPr/>
        </p:nvSpPr>
        <p:spPr>
          <a:xfrm flipH="1">
            <a:off x="4114800" y="3200400"/>
            <a:ext cx="381000" cy="0"/>
          </a:xfrm>
          <a:prstGeom prst="line">
            <a:avLst/>
          </a:prstGeom>
          <a:ln w="9525" cap="flat" cmpd="sng">
            <a:solidFill>
              <a:schemeClr val="tx1"/>
            </a:solidFill>
            <a:prstDash val="solid"/>
            <a:round/>
            <a:headEnd type="none" w="med" len="med"/>
            <a:tailEnd type="triangle" w="med" len="med"/>
          </a:ln>
        </p:spPr>
      </p:sp>
      <p:sp>
        <p:nvSpPr>
          <p:cNvPr id="44041" name="直接连接符 231498"/>
          <p:cNvSpPr/>
          <p:nvPr/>
        </p:nvSpPr>
        <p:spPr>
          <a:xfrm>
            <a:off x="5867400" y="3200400"/>
            <a:ext cx="457200" cy="0"/>
          </a:xfrm>
          <a:prstGeom prst="line">
            <a:avLst/>
          </a:prstGeom>
          <a:ln w="9525" cap="flat" cmpd="sng">
            <a:solidFill>
              <a:schemeClr val="tx1"/>
            </a:solidFill>
            <a:prstDash val="solid"/>
            <a:round/>
            <a:headEnd type="none" w="med" len="med"/>
            <a:tailEnd type="triangle" w="med" len="med"/>
          </a:ln>
        </p:spPr>
      </p:sp>
      <p:sp>
        <p:nvSpPr>
          <p:cNvPr id="44042" name="矩形 231499" descr="Rectangle: Click to edit Master text styles&#10;Second level&#10;Third level&#10;Fourth level&#10;Fifth level"/>
          <p:cNvSpPr/>
          <p:nvPr/>
        </p:nvSpPr>
        <p:spPr>
          <a:xfrm>
            <a:off x="1981200" y="3886200"/>
            <a:ext cx="7772400" cy="2286000"/>
          </a:xfrm>
          <a:prstGeom prst="rect">
            <a:avLst/>
          </a:prstGeom>
          <a:noFill/>
          <a:ln w="9525">
            <a:noFill/>
          </a:ln>
        </p:spPr>
        <p:txBody>
          <a:bodyPr anchor="t"/>
          <a:lstStyle/>
          <a:p>
            <a:pPr marL="342900" indent="-342900"/>
            <a:r>
              <a:rPr lang="zh-CN" altLang="en-US" sz="2800" dirty="0">
                <a:solidFill>
                  <a:srgbClr val="CC6600"/>
                </a:solidFill>
                <a:latin typeface="宋体" panose="02010600030101010101" pitchFamily="2" charset="-122"/>
                <a:ea typeface="宋体" panose="02010600030101010101" pitchFamily="2" charset="-122"/>
              </a:rPr>
              <a:t>吞吐率  </a:t>
            </a:r>
            <a:r>
              <a:rPr lang="en-US" altLang="zh-CN" sz="2800">
                <a:solidFill>
                  <a:schemeClr val="tx1"/>
                </a:solidFill>
                <a:latin typeface="宋体" panose="02010600030101010101" pitchFamily="2" charset="-122"/>
                <a:ea typeface="宋体" panose="02010600030101010101" pitchFamily="2" charset="-122"/>
              </a:rPr>
              <a:t>P = 1/MAL=1/(2 Δt)</a:t>
            </a:r>
          </a:p>
          <a:p>
            <a:pPr marL="342900" indent="-342900"/>
            <a:r>
              <a:rPr lang="zh-CN" altLang="en-US" sz="2800" dirty="0">
                <a:solidFill>
                  <a:srgbClr val="CC6600"/>
                </a:solidFill>
                <a:latin typeface="宋体" panose="02010600030101010101" pitchFamily="2" charset="-122"/>
                <a:ea typeface="宋体" panose="02010600030101010101" pitchFamily="2" charset="-122"/>
              </a:rPr>
              <a:t>效率</a:t>
            </a:r>
            <a:r>
              <a:rPr lang="zh-CN" altLang="en-US" sz="2800" dirty="0">
                <a:solidFill>
                  <a:srgbClr val="CC3300"/>
                </a:solidFill>
                <a:latin typeface="宋体" panose="02010600030101010101" pitchFamily="2" charset="-122"/>
                <a:ea typeface="宋体" panose="02010600030101010101" pitchFamily="2" charset="-122"/>
              </a:rPr>
              <a:t>  </a:t>
            </a:r>
            <a:r>
              <a:rPr lang="zh-CN" altLang="en-US" sz="2800" dirty="0">
                <a:solidFill>
                  <a:schemeClr val="tx1"/>
                </a:solidFill>
                <a:latin typeface="宋体" panose="02010600030101010101" pitchFamily="2" charset="-122"/>
                <a:ea typeface="宋体" panose="02010600030101010101" pitchFamily="2" charset="-122"/>
              </a:rPr>
              <a:t>  </a:t>
            </a:r>
            <a:r>
              <a:rPr lang="en-US" altLang="zh-CN" sz="2800">
                <a:solidFill>
                  <a:schemeClr val="tx1"/>
                </a:solidFill>
                <a:latin typeface="宋体" panose="02010600030101010101" pitchFamily="2" charset="-122"/>
                <a:ea typeface="宋体" panose="02010600030101010101" pitchFamily="2" charset="-122"/>
              </a:rPr>
              <a:t>E = (24Δt) /(8Δt×4)=3/4</a:t>
            </a:r>
            <a:r>
              <a:rPr lang="zh-CN" altLang="en-US" sz="2800">
                <a:solidFill>
                  <a:schemeClr val="tx1"/>
                </a:solidFill>
                <a:latin typeface="宋体" panose="02010600030101010101" pitchFamily="2" charset="-122"/>
                <a:ea typeface="宋体" panose="02010600030101010101" pitchFamily="2" charset="-122"/>
              </a:rPr>
              <a:t>；</a:t>
            </a:r>
          </a:p>
        </p:txBody>
      </p:sp>
      <p:graphicFrame>
        <p:nvGraphicFramePr>
          <p:cNvPr id="44043" name="对象 231500"/>
          <p:cNvGraphicFramePr/>
          <p:nvPr/>
        </p:nvGraphicFramePr>
        <p:xfrm>
          <a:off x="1524000" y="1676400"/>
          <a:ext cx="9144000" cy="1227138"/>
        </p:xfrm>
        <a:graphic>
          <a:graphicData uri="http://schemas.openxmlformats.org/presentationml/2006/ole">
            <mc:AlternateContent xmlns:mc="http://schemas.openxmlformats.org/markup-compatibility/2006">
              <mc:Choice xmlns:v="urn:schemas-microsoft-com:vml" Requires="v">
                <p:oleObj r:id="rId3" imgW="7658100" imgH="1028700" progId="Paint.Picture">
                  <p:embed/>
                </p:oleObj>
              </mc:Choice>
              <mc:Fallback>
                <p:oleObj r:id="rId3" imgW="7658100" imgH="1028700" progId="Paint.Picture">
                  <p:embed/>
                  <p:pic>
                    <p:nvPicPr>
                      <p:cNvPr id="0" name="图片 3075"/>
                      <p:cNvPicPr/>
                      <p:nvPr/>
                    </p:nvPicPr>
                    <p:blipFill>
                      <a:blip r:embed="rId4"/>
                      <a:stretch>
                        <a:fillRect/>
                      </a:stretch>
                    </p:blipFill>
                    <p:spPr>
                      <a:xfrm>
                        <a:off x="1524000" y="1676400"/>
                        <a:ext cx="9144000" cy="1227138"/>
                      </a:xfrm>
                      <a:prstGeom prst="rect">
                        <a:avLst/>
                      </a:prstGeom>
                      <a:noFill/>
                      <a:ln w="38100">
                        <a:noFill/>
                        <a:miter/>
                      </a:ln>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2510" y="2917190"/>
            <a:ext cx="7819390" cy="1325880"/>
          </a:xfrm>
        </p:spPr>
        <p:txBody>
          <a:bodyPr/>
          <a:lstStyle/>
          <a:p>
            <a:r>
              <a:rPr lang="en-US" dirty="0"/>
              <a:t>4.4  流水线相关处理</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4.4  流水线相关处理</a:t>
            </a:r>
          </a:p>
        </p:txBody>
      </p:sp>
      <p:sp>
        <p:nvSpPr>
          <p:cNvPr id="67586" name="日期占位符 1"/>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67587" name="灯片编号占位符 3"/>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59</a:t>
            </a:fld>
            <a:endParaRPr lang="en-US" altLang="zh-CN" sz="1400" dirty="0"/>
          </a:p>
        </p:txBody>
      </p:sp>
      <p:sp>
        <p:nvSpPr>
          <p:cNvPr id="67588" name="Rectangle 2"/>
          <p:cNvSpPr/>
          <p:nvPr/>
        </p:nvSpPr>
        <p:spPr>
          <a:xfrm>
            <a:off x="1003935" y="1064895"/>
            <a:ext cx="9617710" cy="3886200"/>
          </a:xfrm>
          <a:prstGeom prst="rect">
            <a:avLst/>
          </a:prstGeom>
          <a:noFill/>
          <a:ln w="9525">
            <a:noFill/>
          </a:ln>
        </p:spPr>
        <p:txBody>
          <a:bodyPr/>
          <a:lstStyle/>
          <a:p>
            <a:pPr marL="342900" indent="-342900">
              <a:spcBef>
                <a:spcPct val="20000"/>
              </a:spcBef>
              <a:buClr>
                <a:schemeClr val="folHlink"/>
              </a:buClr>
              <a:buSzPct val="60000"/>
              <a:buFont typeface="Wingdings" panose="05000000000000000000" pitchFamily="2" charset="2"/>
              <a:buChar char="n"/>
            </a:pPr>
            <a:r>
              <a:rPr lang="zh-CN" altLang="en-US" sz="3200" dirty="0">
                <a:latin typeface="幼圆" panose="02010509060101010101" pitchFamily="49" charset="-122"/>
                <a:ea typeface="幼圆" panose="02010509060101010101" pitchFamily="49" charset="-122"/>
                <a:cs typeface="幼圆" panose="02010509060101010101" pitchFamily="49" charset="-122"/>
              </a:rPr>
              <a:t>流水线</a:t>
            </a:r>
            <a:r>
              <a:rPr lang="zh-CN" altLang="en-GB" sz="3200" dirty="0">
                <a:latin typeface="幼圆" panose="02010509060101010101" pitchFamily="49" charset="-122"/>
                <a:ea typeface="幼圆" panose="02010509060101010101" pitchFamily="49" charset="-122"/>
                <a:cs typeface="幼圆" panose="02010509060101010101" pitchFamily="49" charset="-122"/>
              </a:rPr>
              <a:t>出现断流的原因：</a:t>
            </a:r>
          </a:p>
          <a:p>
            <a:pPr marL="342900" indent="-342900">
              <a:spcBef>
                <a:spcPct val="20000"/>
              </a:spcBef>
              <a:buClr>
                <a:schemeClr val="folHlink"/>
              </a:buClr>
              <a:buSzPct val="60000"/>
              <a:buFont typeface="Wingdings" panose="05000000000000000000" pitchFamily="2" charset="2"/>
              <a:buChar char="n"/>
            </a:pPr>
            <a:r>
              <a:rPr lang="zh-CN" altLang="en-GB" sz="3200" dirty="0">
                <a:latin typeface="幼圆" panose="02010509060101010101" pitchFamily="49" charset="-122"/>
                <a:ea typeface="幼圆" panose="02010509060101010101" pitchFamily="49" charset="-122"/>
                <a:cs typeface="幼圆" panose="02010509060101010101" pitchFamily="49" charset="-122"/>
              </a:rPr>
              <a:t>编译形成的目标程序不能发挥流水结构的作用；</a:t>
            </a:r>
          </a:p>
          <a:p>
            <a:pPr marL="342900" indent="-342900">
              <a:spcBef>
                <a:spcPct val="20000"/>
              </a:spcBef>
              <a:buClr>
                <a:schemeClr val="folHlink"/>
              </a:buClr>
              <a:buSzPct val="60000"/>
              <a:buFont typeface="Wingdings" panose="05000000000000000000" pitchFamily="2" charset="2"/>
              <a:buChar char="n"/>
            </a:pPr>
            <a:r>
              <a:rPr lang="zh-CN" altLang="en-GB" sz="3200" dirty="0">
                <a:latin typeface="幼圆" panose="02010509060101010101" pitchFamily="49" charset="-122"/>
                <a:ea typeface="幼圆" panose="02010509060101010101" pitchFamily="49" charset="-122"/>
                <a:cs typeface="幼圆" panose="02010509060101010101" pitchFamily="49" charset="-122"/>
              </a:rPr>
              <a:t>存储系统供不上为连续流动所需的指令和操作数；</a:t>
            </a:r>
          </a:p>
          <a:p>
            <a:pPr marL="342900" indent="-342900">
              <a:spcBef>
                <a:spcPct val="20000"/>
              </a:spcBef>
              <a:buClr>
                <a:schemeClr val="folHlink"/>
              </a:buClr>
              <a:buSzPct val="60000"/>
              <a:buFont typeface="Wingdings" panose="05000000000000000000" pitchFamily="2" charset="2"/>
              <a:buChar char="n"/>
            </a:pPr>
            <a:r>
              <a:rPr lang="zh-CN" altLang="en-GB" sz="3200" dirty="0">
                <a:latin typeface="幼圆" panose="02010509060101010101" pitchFamily="49" charset="-122"/>
                <a:ea typeface="幼圆" panose="02010509060101010101" pitchFamily="49" charset="-122"/>
                <a:cs typeface="幼圆" panose="02010509060101010101" pitchFamily="49" charset="-122"/>
              </a:rPr>
              <a:t>各种相关、转移和中断问题。</a:t>
            </a:r>
          </a:p>
          <a:p>
            <a:pPr marL="342900" indent="-342900">
              <a:spcBef>
                <a:spcPct val="20000"/>
              </a:spcBef>
              <a:buClr>
                <a:schemeClr val="folHlink"/>
              </a:buClr>
              <a:buSzPct val="60000"/>
              <a:buFont typeface="Wingdings" panose="05000000000000000000" pitchFamily="2" charset="2"/>
              <a:buChar char="n"/>
            </a:pPr>
            <a:r>
              <a:rPr lang="zh-CN" altLang="en-GB" sz="3200" dirty="0">
                <a:latin typeface="幼圆" panose="02010509060101010101" pitchFamily="49" charset="-122"/>
                <a:ea typeface="幼圆" panose="02010509060101010101" pitchFamily="49" charset="-122"/>
                <a:cs typeface="幼圆" panose="02010509060101010101" pitchFamily="49" charset="-122"/>
              </a:rPr>
              <a:t>转移、中断等现象与它们之后的指令有关联，从而不能同时解释，我们称为全局性相关。那些与主存操作数或寄存器的"先写后读"等关联，我们又称为局部性相关。</a:t>
            </a:r>
            <a:r>
              <a:rPr lang="zh-CN" altLang="en-US" sz="3200" dirty="0">
                <a:latin typeface="幼圆" panose="02010509060101010101" pitchFamily="49" charset="-122"/>
                <a:ea typeface="幼圆" panose="02010509060101010101" pitchFamily="49" charset="-122"/>
                <a:cs typeface="幼圆" panose="02010509060101010101" pitchFamily="49" charset="-122"/>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579755" y="1057275"/>
            <a:ext cx="10194290" cy="5852160"/>
          </a:xfrm>
          <a:prstGeom prst="rect">
            <a:avLst/>
          </a:prstGeom>
        </p:spPr>
        <p:txBody>
          <a:bodyPr wrap="square">
            <a:spAutoFit/>
            <a:scene3d>
              <a:camera prst="orthographicFront"/>
              <a:lightRig rig="threePt" dir="t"/>
            </a:scene3d>
          </a:bodyPr>
          <a:lstStyle/>
          <a:p>
            <a:pPr>
              <a:spcBef>
                <a:spcPct val="0"/>
              </a:spcBef>
              <a:buClrTx/>
              <a:buSzTx/>
              <a:buFontTx/>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如何加快指令的解释过程是计算机组成设计的基本任务。除了采用高速部件外，一次重叠，先行控制和流水等控制方式是常用的，意在提高指令的并行性，从而加速指令的解释过程。</a:t>
            </a:r>
          </a:p>
          <a:p>
            <a:pPr>
              <a:spcBef>
                <a:spcPct val="0"/>
              </a:spcBef>
              <a:buClrTx/>
              <a:buSzTx/>
              <a:buFontTx/>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控制方式分类：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a:spcBef>
                <a:spcPct val="0"/>
              </a:spcBef>
              <a:buClrTx/>
              <a:buSzTx/>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顺序方式</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a:spcBef>
                <a:spcPct val="0"/>
              </a:spcBef>
              <a:buClrTx/>
              <a:buSzTx/>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重叠方式</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a:spcBef>
                <a:spcPct val="0"/>
              </a:spcBef>
              <a:buClrTx/>
              <a:buSzTx/>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流水方式</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sp>
        <p:nvSpPr>
          <p:cNvPr id="2" name="标题 2"/>
          <p:cNvSpPr>
            <a:spLocks noGrp="1"/>
          </p:cNvSpPr>
          <p:nvPr/>
        </p:nvSpPr>
        <p:spPr>
          <a:xfrm>
            <a:off x="244024" y="410845"/>
            <a:ext cx="3269343" cy="511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t>4.1.1  重叠方式</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流水线相关处理</a:t>
            </a:r>
          </a:p>
        </p:txBody>
      </p:sp>
      <p:sp>
        <p:nvSpPr>
          <p:cNvPr id="69634"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69635"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60</a:t>
            </a:fld>
            <a:endParaRPr lang="en-US" altLang="zh-CN" sz="1400" dirty="0"/>
          </a:p>
        </p:txBody>
      </p:sp>
      <p:sp>
        <p:nvSpPr>
          <p:cNvPr id="242691" name="Text Box 3"/>
          <p:cNvSpPr txBox="1"/>
          <p:nvPr/>
        </p:nvSpPr>
        <p:spPr>
          <a:xfrm>
            <a:off x="1752600" y="1196340"/>
            <a:ext cx="4343400" cy="521970"/>
          </a:xfrm>
          <a:prstGeom prst="rect">
            <a:avLst/>
          </a:prstGeom>
          <a:noFill/>
          <a:ln w="9525">
            <a:noFill/>
          </a:ln>
        </p:spPr>
        <p:txBody>
          <a:bodyPr>
            <a:spAutoFit/>
          </a:bodyPr>
          <a:lstStyle/>
          <a:p>
            <a:r>
              <a:rPr lang="en-US" altLang="zh-CN" sz="2800" b="1" dirty="0">
                <a:solidFill>
                  <a:srgbClr val="CC3300"/>
                </a:solidFill>
                <a:latin typeface="宋体" panose="02010600030101010101" pitchFamily="2" charset="-122"/>
              </a:rPr>
              <a:t>  </a:t>
            </a:r>
            <a:r>
              <a:rPr lang="zh-CN" altLang="en-US" sz="2800" b="1" dirty="0">
                <a:solidFill>
                  <a:srgbClr val="CC3300"/>
                </a:solidFill>
                <a:latin typeface="Times New Roman" panose="02020603050405020304" pitchFamily="18" charset="0"/>
              </a:rPr>
              <a:t>保持流水线性能条件：</a:t>
            </a:r>
          </a:p>
        </p:txBody>
      </p:sp>
      <p:sp>
        <p:nvSpPr>
          <p:cNvPr id="242692" name="Text Box 4"/>
          <p:cNvSpPr txBox="1"/>
          <p:nvPr/>
        </p:nvSpPr>
        <p:spPr>
          <a:xfrm>
            <a:off x="5638800" y="1247775"/>
            <a:ext cx="3625850" cy="521970"/>
          </a:xfrm>
          <a:prstGeom prst="rect">
            <a:avLst/>
          </a:prstGeom>
          <a:noFill/>
          <a:ln w="9525">
            <a:noFill/>
          </a:ln>
        </p:spPr>
        <p:txBody>
          <a:bodyPr>
            <a:spAutoFit/>
          </a:bodyPr>
          <a:lstStyle/>
          <a:p>
            <a:r>
              <a:rPr lang="zh-CN" altLang="en-US" sz="2800" b="1" dirty="0">
                <a:latin typeface="Times New Roman" panose="02020603050405020304" pitchFamily="18" charset="0"/>
              </a:rPr>
              <a:t>不能停顿或断流。</a:t>
            </a:r>
          </a:p>
        </p:txBody>
      </p:sp>
      <p:sp>
        <p:nvSpPr>
          <p:cNvPr id="242693" name="Text Box 5"/>
          <p:cNvSpPr txBox="1"/>
          <p:nvPr/>
        </p:nvSpPr>
        <p:spPr>
          <a:xfrm>
            <a:off x="1752600" y="1628775"/>
            <a:ext cx="4343400" cy="521970"/>
          </a:xfrm>
          <a:prstGeom prst="rect">
            <a:avLst/>
          </a:prstGeom>
          <a:noFill/>
          <a:ln w="9525">
            <a:noFill/>
          </a:ln>
        </p:spPr>
        <p:txBody>
          <a:bodyPr>
            <a:spAutoFit/>
          </a:bodyPr>
          <a:lstStyle/>
          <a:p>
            <a:r>
              <a:rPr lang="en-US" altLang="zh-CN" sz="2800" b="1" dirty="0">
                <a:solidFill>
                  <a:srgbClr val="CC3300"/>
                </a:solidFill>
                <a:latin typeface="宋体" panose="02010600030101010101" pitchFamily="2" charset="-122"/>
              </a:rPr>
              <a:t>  </a:t>
            </a:r>
            <a:r>
              <a:rPr lang="zh-CN" altLang="en-US" sz="2800" b="1" dirty="0">
                <a:solidFill>
                  <a:srgbClr val="CC3300"/>
                </a:solidFill>
                <a:latin typeface="Times New Roman" panose="02020603050405020304" pitchFamily="18" charset="0"/>
              </a:rPr>
              <a:t>影响流水线性能因素：</a:t>
            </a:r>
          </a:p>
        </p:txBody>
      </p:sp>
      <p:sp>
        <p:nvSpPr>
          <p:cNvPr id="242694" name="Text Box 6"/>
          <p:cNvSpPr txBox="1"/>
          <p:nvPr/>
        </p:nvSpPr>
        <p:spPr>
          <a:xfrm>
            <a:off x="5638800" y="1628775"/>
            <a:ext cx="3048000" cy="521970"/>
          </a:xfrm>
          <a:prstGeom prst="rect">
            <a:avLst/>
          </a:prstGeom>
          <a:noFill/>
          <a:ln w="9525">
            <a:noFill/>
          </a:ln>
        </p:spPr>
        <p:txBody>
          <a:bodyPr>
            <a:spAutoFit/>
          </a:bodyPr>
          <a:lstStyle/>
          <a:p>
            <a:r>
              <a:rPr lang="zh-CN" altLang="en-US" sz="2800" b="1" dirty="0">
                <a:latin typeface="Times New Roman" panose="02020603050405020304" pitchFamily="18" charset="0"/>
              </a:rPr>
              <a:t>相关和功能切换。</a:t>
            </a:r>
          </a:p>
        </p:txBody>
      </p:sp>
      <p:sp>
        <p:nvSpPr>
          <p:cNvPr id="242695" name="Text Box 7"/>
          <p:cNvSpPr txBox="1"/>
          <p:nvPr/>
        </p:nvSpPr>
        <p:spPr>
          <a:xfrm>
            <a:off x="1752600" y="2192338"/>
            <a:ext cx="8686800" cy="583565"/>
          </a:xfrm>
          <a:prstGeom prst="rect">
            <a:avLst/>
          </a:prstGeom>
          <a:noFill/>
          <a:ln w="9525">
            <a:noFill/>
          </a:ln>
        </p:spPr>
        <p:txBody>
          <a:bodyPr>
            <a:spAutoFit/>
          </a:bodyPr>
          <a:lstStyle/>
          <a:p>
            <a:r>
              <a:rPr lang="zh-CN" altLang="en-US" sz="3200" b="1" dirty="0">
                <a:solidFill>
                  <a:srgbClr val="FF3300"/>
                </a:solidFill>
                <a:latin typeface="Times New Roman" panose="02020603050405020304" pitchFamily="18" charset="0"/>
              </a:rPr>
              <a:t>一、相关类型</a:t>
            </a:r>
          </a:p>
        </p:txBody>
      </p:sp>
      <p:sp>
        <p:nvSpPr>
          <p:cNvPr id="242696" name="Text Box 8"/>
          <p:cNvSpPr txBox="1"/>
          <p:nvPr/>
        </p:nvSpPr>
        <p:spPr>
          <a:xfrm>
            <a:off x="1752600" y="2771775"/>
            <a:ext cx="8686800" cy="521970"/>
          </a:xfrm>
          <a:prstGeom prst="rect">
            <a:avLst/>
          </a:prstGeom>
          <a:noFill/>
          <a:ln w="9525">
            <a:noFill/>
          </a:ln>
        </p:spPr>
        <p:txBody>
          <a:bodyPr>
            <a:spAutoFit/>
          </a:bodyPr>
          <a:lstStyle/>
          <a:p>
            <a:r>
              <a:rPr lang="en-US" altLang="zh-CN" sz="2800" b="1" dirty="0">
                <a:solidFill>
                  <a:srgbClr val="FF3399"/>
                </a:solidFill>
                <a:latin typeface="宋体" panose="02010600030101010101" pitchFamily="2" charset="-122"/>
              </a:rPr>
              <a:t>1.</a:t>
            </a:r>
            <a:r>
              <a:rPr lang="zh-CN" altLang="en-US" sz="2800" b="1" dirty="0">
                <a:solidFill>
                  <a:srgbClr val="FF3399"/>
                </a:solidFill>
                <a:latin typeface="宋体" panose="02010600030101010101" pitchFamily="2" charset="-122"/>
              </a:rPr>
              <a:t>全局相关</a:t>
            </a:r>
            <a:endParaRPr lang="zh-CN" altLang="en-US" sz="2800" b="1" dirty="0">
              <a:latin typeface="宋体" panose="02010600030101010101" pitchFamily="2" charset="-122"/>
            </a:endParaRPr>
          </a:p>
        </p:txBody>
      </p:sp>
      <p:sp>
        <p:nvSpPr>
          <p:cNvPr id="242697" name="Text Box 9"/>
          <p:cNvSpPr txBox="1"/>
          <p:nvPr/>
        </p:nvSpPr>
        <p:spPr>
          <a:xfrm>
            <a:off x="1752600" y="3152775"/>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转移指令引起的相关。  </a:t>
            </a:r>
          </a:p>
        </p:txBody>
      </p:sp>
      <p:sp>
        <p:nvSpPr>
          <p:cNvPr id="242698" name="Text Box 10"/>
          <p:cNvSpPr txBox="1"/>
          <p:nvPr/>
        </p:nvSpPr>
        <p:spPr>
          <a:xfrm>
            <a:off x="1752600" y="3609975"/>
            <a:ext cx="8686800" cy="521970"/>
          </a:xfrm>
          <a:prstGeom prst="rect">
            <a:avLst/>
          </a:prstGeom>
          <a:noFill/>
          <a:ln w="9525">
            <a:noFill/>
          </a:ln>
        </p:spPr>
        <p:txBody>
          <a:bodyPr>
            <a:spAutoFit/>
          </a:bodyPr>
          <a:lstStyle/>
          <a:p>
            <a:r>
              <a:rPr lang="en-US" altLang="zh-CN" sz="2800" b="1" dirty="0">
                <a:solidFill>
                  <a:schemeClr val="accent2"/>
                </a:solidFill>
                <a:latin typeface="宋体" panose="02010600030101010101" pitchFamily="2" charset="-122"/>
              </a:rPr>
              <a:t>  </a:t>
            </a:r>
            <a:r>
              <a:rPr lang="zh-CN" altLang="en-US" sz="2800" b="1" dirty="0">
                <a:solidFill>
                  <a:srgbClr val="CC3300"/>
                </a:solidFill>
                <a:latin typeface="宋体" panose="02010600030101010101" pitchFamily="2" charset="-122"/>
              </a:rPr>
              <a:t>结果：</a:t>
            </a:r>
            <a:r>
              <a:rPr lang="zh-CN" altLang="en-US" sz="2800" b="1" dirty="0">
                <a:latin typeface="宋体" panose="02010600030101010101" pitchFamily="2" charset="-122"/>
              </a:rPr>
              <a:t>流水线断流，流水线中后续指令全部作废。</a:t>
            </a:r>
          </a:p>
        </p:txBody>
      </p:sp>
      <p:sp>
        <p:nvSpPr>
          <p:cNvPr id="242699" name="Text Box 11"/>
          <p:cNvSpPr txBox="1"/>
          <p:nvPr/>
        </p:nvSpPr>
        <p:spPr>
          <a:xfrm>
            <a:off x="1752600" y="4067175"/>
            <a:ext cx="8686800" cy="521970"/>
          </a:xfrm>
          <a:prstGeom prst="rect">
            <a:avLst/>
          </a:prstGeom>
          <a:noFill/>
          <a:ln w="9525">
            <a:noFill/>
          </a:ln>
        </p:spPr>
        <p:txBody>
          <a:bodyPr>
            <a:spAutoFit/>
          </a:bodyPr>
          <a:lstStyle/>
          <a:p>
            <a:r>
              <a:rPr lang="en-US" altLang="zh-CN" sz="2800" b="1" dirty="0">
                <a:solidFill>
                  <a:srgbClr val="FF3399"/>
                </a:solidFill>
                <a:latin typeface="宋体" panose="02010600030101010101" pitchFamily="2" charset="-122"/>
              </a:rPr>
              <a:t>2.</a:t>
            </a:r>
            <a:r>
              <a:rPr lang="zh-CN" altLang="en-US" sz="2800" b="1" dirty="0">
                <a:solidFill>
                  <a:srgbClr val="FF3399"/>
                </a:solidFill>
                <a:latin typeface="宋体" panose="02010600030101010101" pitchFamily="2" charset="-122"/>
              </a:rPr>
              <a:t>局部相关</a:t>
            </a:r>
            <a:endParaRPr lang="zh-CN" altLang="en-US" sz="2800" b="1" dirty="0">
              <a:latin typeface="宋体" panose="02010600030101010101" pitchFamily="2" charset="-122"/>
            </a:endParaRPr>
          </a:p>
        </p:txBody>
      </p:sp>
      <p:sp>
        <p:nvSpPr>
          <p:cNvPr id="242700" name="Text Box 12"/>
          <p:cNvSpPr txBox="1"/>
          <p:nvPr/>
        </p:nvSpPr>
        <p:spPr>
          <a:xfrm>
            <a:off x="1752600" y="4524375"/>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资源或结构相关；指令相关；数据相关。</a:t>
            </a:r>
          </a:p>
        </p:txBody>
      </p:sp>
      <p:sp>
        <p:nvSpPr>
          <p:cNvPr id="242701" name="Text Box 13"/>
          <p:cNvSpPr txBox="1"/>
          <p:nvPr/>
        </p:nvSpPr>
        <p:spPr>
          <a:xfrm>
            <a:off x="1752600" y="5057775"/>
            <a:ext cx="8686800" cy="521970"/>
          </a:xfrm>
          <a:prstGeom prst="rect">
            <a:avLst/>
          </a:prstGeom>
          <a:noFill/>
          <a:ln w="9525">
            <a:noFill/>
          </a:ln>
        </p:spPr>
        <p:txBody>
          <a:bodyPr>
            <a:spAutoFit/>
          </a:bodyPr>
          <a:lstStyle/>
          <a:p>
            <a:r>
              <a:rPr lang="en-US" altLang="zh-CN" sz="2800" b="1" dirty="0">
                <a:solidFill>
                  <a:schemeClr val="accent2"/>
                </a:solidFill>
                <a:latin typeface="宋体" panose="02010600030101010101" pitchFamily="2" charset="-122"/>
              </a:rPr>
              <a:t>  </a:t>
            </a:r>
            <a:r>
              <a:rPr lang="zh-CN" altLang="en-US" sz="2800" b="1" dirty="0">
                <a:solidFill>
                  <a:srgbClr val="CC3300"/>
                </a:solidFill>
                <a:latin typeface="宋体" panose="02010600030101010101" pitchFamily="2" charset="-122"/>
              </a:rPr>
              <a:t>结果：</a:t>
            </a:r>
            <a:r>
              <a:rPr lang="zh-CN" altLang="en-US" sz="2800" b="1" dirty="0">
                <a:latin typeface="宋体" panose="02010600030101010101" pitchFamily="2" charset="-122"/>
              </a:rPr>
              <a:t>流水线停顿，流水线中后续指令有效。</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流水线相关处理</a:t>
            </a:r>
          </a:p>
        </p:txBody>
      </p:sp>
      <p:sp>
        <p:nvSpPr>
          <p:cNvPr id="70658"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70659"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61</a:t>
            </a:fld>
            <a:endParaRPr lang="en-US" altLang="zh-CN" sz="1400" dirty="0"/>
          </a:p>
        </p:txBody>
      </p:sp>
      <p:sp>
        <p:nvSpPr>
          <p:cNvPr id="70660" name="Text Box 2"/>
          <p:cNvSpPr txBox="1"/>
          <p:nvPr/>
        </p:nvSpPr>
        <p:spPr>
          <a:xfrm>
            <a:off x="1676400" y="1103313"/>
            <a:ext cx="8686800" cy="583565"/>
          </a:xfrm>
          <a:prstGeom prst="rect">
            <a:avLst/>
          </a:prstGeom>
          <a:noFill/>
          <a:ln w="9525">
            <a:noFill/>
          </a:ln>
        </p:spPr>
        <p:txBody>
          <a:bodyPr>
            <a:spAutoFit/>
          </a:bodyPr>
          <a:lstStyle/>
          <a:p>
            <a:r>
              <a:rPr lang="zh-CN" altLang="en-US" sz="3200" b="1" dirty="0">
                <a:solidFill>
                  <a:srgbClr val="FF3300"/>
                </a:solidFill>
                <a:latin typeface="Times New Roman" panose="02020603050405020304" pitchFamily="18" charset="0"/>
              </a:rPr>
              <a:t>二、局部性相关处理</a:t>
            </a:r>
          </a:p>
        </p:txBody>
      </p:sp>
      <p:sp>
        <p:nvSpPr>
          <p:cNvPr id="283651" name="Text Box 3"/>
          <p:cNvSpPr txBox="1"/>
          <p:nvPr/>
        </p:nvSpPr>
        <p:spPr>
          <a:xfrm>
            <a:off x="1676400" y="1773555"/>
            <a:ext cx="8686800" cy="953135"/>
          </a:xfrm>
          <a:prstGeom prst="rect">
            <a:avLst/>
          </a:prstGeom>
          <a:noFill/>
          <a:ln w="9525">
            <a:noFill/>
          </a:ln>
        </p:spPr>
        <p:txBody>
          <a:bodyPr>
            <a:spAutoFit/>
          </a:bodyPr>
          <a:lstStyle/>
          <a:p>
            <a:r>
              <a:rPr lang="en-US" altLang="zh-CN" sz="2800" b="1" dirty="0">
                <a:solidFill>
                  <a:srgbClr val="FF0066"/>
                </a:solidFill>
                <a:latin typeface="宋体" panose="02010600030101010101" pitchFamily="2" charset="-122"/>
              </a:rPr>
              <a:t>1.</a:t>
            </a:r>
            <a:r>
              <a:rPr lang="zh-CN" altLang="en-US" sz="2800" b="1" dirty="0">
                <a:solidFill>
                  <a:srgbClr val="FF0066"/>
                </a:solidFill>
                <a:latin typeface="宋体" panose="02010600030101010101" pitchFamily="2" charset="-122"/>
              </a:rPr>
              <a:t>资源冲突（相关）</a:t>
            </a:r>
          </a:p>
          <a:p>
            <a:r>
              <a:rPr lang="zh-CN" altLang="en-US" sz="2800" b="1" dirty="0">
                <a:latin typeface="宋体" panose="02010600030101010101" pitchFamily="2" charset="-122"/>
              </a:rPr>
              <a:t>  许多指令争抢同一功能部件。如访存</a:t>
            </a:r>
          </a:p>
        </p:txBody>
      </p:sp>
      <p:pic>
        <p:nvPicPr>
          <p:cNvPr id="70662" name="Picture 11"/>
          <p:cNvPicPr>
            <a:picLocks noChangeAspect="1"/>
          </p:cNvPicPr>
          <p:nvPr/>
        </p:nvPicPr>
        <p:blipFill>
          <a:blip r:embed="rId3"/>
          <a:stretch>
            <a:fillRect/>
          </a:stretch>
        </p:blipFill>
        <p:spPr>
          <a:xfrm>
            <a:off x="1676400" y="2895600"/>
            <a:ext cx="8229600" cy="365760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流水线相关处理</a:t>
            </a:r>
          </a:p>
        </p:txBody>
      </p:sp>
      <p:sp>
        <p:nvSpPr>
          <p:cNvPr id="76802"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76803"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62</a:t>
            </a:fld>
            <a:endParaRPr lang="en-US" altLang="zh-CN" sz="1400" dirty="0"/>
          </a:p>
        </p:txBody>
      </p:sp>
      <p:pic>
        <p:nvPicPr>
          <p:cNvPr id="76806" name="Picture 4"/>
          <p:cNvPicPr>
            <a:picLocks noChangeAspect="1"/>
          </p:cNvPicPr>
          <p:nvPr/>
        </p:nvPicPr>
        <p:blipFill>
          <a:blip r:embed="rId3"/>
          <a:stretch>
            <a:fillRect/>
          </a:stretch>
        </p:blipFill>
        <p:spPr>
          <a:xfrm>
            <a:off x="1905000" y="3048000"/>
            <a:ext cx="8229600" cy="3357563"/>
          </a:xfrm>
          <a:prstGeom prst="rect">
            <a:avLst/>
          </a:prstGeom>
          <a:noFill/>
          <a:ln w="9525">
            <a:noFill/>
          </a:ln>
        </p:spPr>
      </p:pic>
      <p:sp>
        <p:nvSpPr>
          <p:cNvPr id="284677" name="Text Box 5"/>
          <p:cNvSpPr txBox="1"/>
          <p:nvPr/>
        </p:nvSpPr>
        <p:spPr>
          <a:xfrm>
            <a:off x="1981200" y="1066800"/>
            <a:ext cx="8686800" cy="521970"/>
          </a:xfrm>
          <a:prstGeom prst="rect">
            <a:avLst/>
          </a:prstGeom>
          <a:noFill/>
          <a:ln w="9525">
            <a:noFill/>
          </a:ln>
        </p:spPr>
        <p:txBody>
          <a:bodyPr>
            <a:spAutoFit/>
          </a:bodyPr>
          <a:lstStyle/>
          <a:p>
            <a:r>
              <a:rPr lang="en-US" altLang="zh-CN" sz="2800" b="1" dirty="0">
                <a:solidFill>
                  <a:srgbClr val="CC3300"/>
                </a:solidFill>
                <a:latin typeface="宋体" panose="02010600030101010101" pitchFamily="2" charset="-122"/>
              </a:rPr>
              <a:t>  </a:t>
            </a:r>
            <a:r>
              <a:rPr lang="zh-CN" altLang="en-US" sz="2800" b="1" dirty="0">
                <a:solidFill>
                  <a:srgbClr val="CC3300"/>
                </a:solidFill>
                <a:latin typeface="Times New Roman" panose="02020603050405020304" pitchFamily="18" charset="0"/>
              </a:rPr>
              <a:t>解决方法：</a:t>
            </a:r>
          </a:p>
        </p:txBody>
      </p:sp>
      <p:sp>
        <p:nvSpPr>
          <p:cNvPr id="284678" name="Text Box 6"/>
          <p:cNvSpPr txBox="1"/>
          <p:nvPr/>
        </p:nvSpPr>
        <p:spPr>
          <a:xfrm>
            <a:off x="1981200" y="1905000"/>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en-US" altLang="zh-CN" sz="2800" b="1" dirty="0">
                <a:latin typeface="Times New Roman" panose="02020603050405020304" pitchFamily="18" charset="0"/>
              </a:rPr>
              <a:t>a. </a:t>
            </a:r>
            <a:r>
              <a:rPr lang="zh-CN" altLang="en-US" sz="2800" b="1" dirty="0">
                <a:latin typeface="Times New Roman" panose="02020603050405020304" pitchFamily="18" charset="0"/>
              </a:rPr>
              <a:t>后续指令冲突部件推后一拍执行；</a:t>
            </a:r>
            <a:r>
              <a:rPr lang="zh-CN" altLang="en-US" sz="2800" b="1" dirty="0">
                <a:solidFill>
                  <a:schemeClr val="accent2"/>
                </a:solidFill>
                <a:latin typeface="Times New Roman" panose="02020603050405020304" pitchFamily="18" charset="0"/>
              </a:rPr>
              <a:t>时间上</a:t>
            </a:r>
          </a:p>
        </p:txBody>
      </p:sp>
      <p:sp>
        <p:nvSpPr>
          <p:cNvPr id="284679" name="Text Box 7"/>
          <p:cNvSpPr txBox="1"/>
          <p:nvPr/>
        </p:nvSpPr>
        <p:spPr>
          <a:xfrm>
            <a:off x="1981200" y="2438400"/>
            <a:ext cx="8686800" cy="521970"/>
          </a:xfrm>
          <a:prstGeom prst="rect">
            <a:avLst/>
          </a:prstGeom>
          <a:noFill/>
          <a:ln w="9525">
            <a:noFill/>
          </a:ln>
        </p:spPr>
        <p:txBody>
          <a:bodyPr>
            <a:spAutoFit/>
          </a:bodyPr>
          <a:lstStyle/>
          <a:p>
            <a:r>
              <a:rPr lang="en-US" altLang="zh-CN" sz="2800" b="1" dirty="0">
                <a:latin typeface="宋体" panose="02010600030101010101" pitchFamily="2" charset="-122"/>
              </a:rPr>
              <a:t>    b.</a:t>
            </a:r>
            <a:r>
              <a:rPr lang="zh-CN" altLang="en-US" sz="2800" b="1" dirty="0">
                <a:latin typeface="宋体" panose="02010600030101010101" pitchFamily="2" charset="-122"/>
              </a:rPr>
              <a:t>重复设置资源。</a:t>
            </a:r>
            <a:r>
              <a:rPr lang="zh-CN" altLang="en-US" sz="2800" b="1" dirty="0">
                <a:solidFill>
                  <a:schemeClr val="accent2"/>
                </a:solidFill>
                <a:latin typeface="宋体" panose="02010600030101010101" pitchFamily="2" charset="-122"/>
              </a:rPr>
              <a:t>空间上</a:t>
            </a:r>
            <a:r>
              <a:rPr lang="en-US" altLang="zh-CN" sz="2800" b="1" dirty="0">
                <a:solidFill>
                  <a:schemeClr val="accent2"/>
                </a:solidFill>
                <a:latin typeface="宋体" panose="02010600030101010101" pitchFamily="2" charset="-122"/>
              </a:rPr>
              <a:t>(</a:t>
            </a:r>
            <a:r>
              <a:rPr lang="zh-CN" altLang="en-US" sz="2800" b="1" dirty="0">
                <a:solidFill>
                  <a:schemeClr val="accent2"/>
                </a:solidFill>
                <a:latin typeface="宋体" panose="02010600030101010101" pitchFamily="2" charset="-122"/>
              </a:rPr>
              <a:t>指令</a:t>
            </a:r>
            <a:r>
              <a:rPr lang="en-US" altLang="zh-CN" sz="2800" b="1" dirty="0">
                <a:solidFill>
                  <a:schemeClr val="accent2"/>
                </a:solidFill>
                <a:latin typeface="宋体" panose="02010600030101010101" pitchFamily="2" charset="-122"/>
              </a:rPr>
              <a:t>cache </a:t>
            </a:r>
            <a:r>
              <a:rPr lang="zh-CN" altLang="en-US" sz="2800" b="1" dirty="0">
                <a:solidFill>
                  <a:schemeClr val="accent2"/>
                </a:solidFill>
                <a:latin typeface="宋体" panose="02010600030101010101" pitchFamily="2" charset="-122"/>
              </a:rPr>
              <a:t>数据</a:t>
            </a:r>
            <a:r>
              <a:rPr lang="en-US" altLang="zh-CN" sz="2800" b="1" dirty="0">
                <a:solidFill>
                  <a:schemeClr val="accent2"/>
                </a:solidFill>
                <a:latin typeface="宋体" panose="02010600030101010101" pitchFamily="2" charset="-122"/>
              </a:rPr>
              <a:t>cache</a:t>
            </a:r>
            <a:r>
              <a:rPr lang="zh-CN" altLang="en-US" sz="2800" b="1" dirty="0">
                <a:solidFill>
                  <a:schemeClr val="accent2"/>
                </a:solidFill>
                <a:latin typeface="宋体" panose="02010600030101010101" pitchFamily="2" charset="-122"/>
              </a:rPr>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77826"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77827"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63</a:t>
            </a:fld>
            <a:endParaRPr lang="en-US" altLang="zh-CN" sz="1400" dirty="0"/>
          </a:p>
        </p:txBody>
      </p:sp>
      <p:sp>
        <p:nvSpPr>
          <p:cNvPr id="77828" name="Text Box 2"/>
          <p:cNvSpPr txBox="1"/>
          <p:nvPr/>
        </p:nvSpPr>
        <p:spPr>
          <a:xfrm>
            <a:off x="1600200" y="1157288"/>
            <a:ext cx="8686800" cy="583565"/>
          </a:xfrm>
          <a:prstGeom prst="rect">
            <a:avLst/>
          </a:prstGeom>
          <a:noFill/>
          <a:ln w="9525">
            <a:noFill/>
          </a:ln>
        </p:spPr>
        <p:txBody>
          <a:bodyPr>
            <a:spAutoFit/>
          </a:bodyPr>
          <a:lstStyle/>
          <a:p>
            <a:r>
              <a:rPr lang="zh-CN" altLang="en-US" sz="3200" b="1" dirty="0">
                <a:solidFill>
                  <a:srgbClr val="FF3300"/>
                </a:solidFill>
                <a:latin typeface="Times New Roman" panose="02020603050405020304" pitchFamily="18" charset="0"/>
              </a:rPr>
              <a:t>二、局部性相关处理</a:t>
            </a:r>
          </a:p>
        </p:txBody>
      </p:sp>
      <p:sp>
        <p:nvSpPr>
          <p:cNvPr id="243719" name="Text Box 7"/>
          <p:cNvSpPr txBox="1"/>
          <p:nvPr/>
        </p:nvSpPr>
        <p:spPr>
          <a:xfrm>
            <a:off x="1981200" y="1890395"/>
            <a:ext cx="7924800" cy="953135"/>
          </a:xfrm>
          <a:prstGeom prst="rect">
            <a:avLst/>
          </a:prstGeom>
          <a:noFill/>
          <a:ln w="9525">
            <a:noFill/>
          </a:ln>
        </p:spPr>
        <p:txBody>
          <a:bodyPr>
            <a:spAutoFit/>
          </a:bodyPr>
          <a:lstStyle/>
          <a:p>
            <a:r>
              <a:rPr lang="en-US" altLang="zh-CN" sz="2800" b="1" dirty="0">
                <a:solidFill>
                  <a:srgbClr val="FF0066"/>
                </a:solidFill>
                <a:latin typeface="宋体" panose="02010600030101010101" pitchFamily="2" charset="-122"/>
              </a:rPr>
              <a:t>2.</a:t>
            </a:r>
            <a:r>
              <a:rPr lang="zh-CN" altLang="en-US" sz="2800" b="1" dirty="0">
                <a:solidFill>
                  <a:srgbClr val="FF0066"/>
                </a:solidFill>
                <a:latin typeface="宋体" panose="02010600030101010101" pitchFamily="2" charset="-122"/>
              </a:rPr>
              <a:t>指令相关</a:t>
            </a:r>
          </a:p>
          <a:p>
            <a:r>
              <a:rPr lang="zh-CN" altLang="en-US" sz="2800" b="1" dirty="0">
                <a:latin typeface="宋体" panose="02010600030101010101" pitchFamily="2" charset="-122"/>
              </a:rPr>
              <a:t>  由当前指令产生后续指令，即指令可修改引起。</a:t>
            </a:r>
          </a:p>
        </p:txBody>
      </p:sp>
      <p:sp>
        <p:nvSpPr>
          <p:cNvPr id="243720" name="Text Box 8"/>
          <p:cNvSpPr txBox="1"/>
          <p:nvPr/>
        </p:nvSpPr>
        <p:spPr>
          <a:xfrm>
            <a:off x="1981200" y="3048000"/>
            <a:ext cx="8686800" cy="521970"/>
          </a:xfrm>
          <a:prstGeom prst="rect">
            <a:avLst/>
          </a:prstGeom>
          <a:noFill/>
          <a:ln w="9525">
            <a:noFill/>
          </a:ln>
        </p:spPr>
        <p:txBody>
          <a:bodyPr>
            <a:spAutoFit/>
          </a:bodyPr>
          <a:lstStyle/>
          <a:p>
            <a:r>
              <a:rPr lang="en-US" altLang="zh-CN" sz="2800" b="1" dirty="0">
                <a:solidFill>
                  <a:srgbClr val="CC3300"/>
                </a:solidFill>
                <a:latin typeface="宋体" panose="02010600030101010101" pitchFamily="2" charset="-122"/>
              </a:rPr>
              <a:t>  </a:t>
            </a:r>
            <a:r>
              <a:rPr lang="zh-CN" altLang="en-US" sz="2800" b="1" dirty="0">
                <a:solidFill>
                  <a:srgbClr val="CC3300"/>
                </a:solidFill>
                <a:latin typeface="Times New Roman" panose="02020603050405020304" pitchFamily="18" charset="0"/>
              </a:rPr>
              <a:t>解决方法：</a:t>
            </a:r>
          </a:p>
        </p:txBody>
      </p:sp>
      <p:sp>
        <p:nvSpPr>
          <p:cNvPr id="243721" name="Text Box 9"/>
          <p:cNvSpPr txBox="1"/>
          <p:nvPr/>
        </p:nvSpPr>
        <p:spPr>
          <a:xfrm>
            <a:off x="1700530" y="3714115"/>
            <a:ext cx="8686800" cy="521970"/>
          </a:xfrm>
          <a:prstGeom prst="rect">
            <a:avLst/>
          </a:prstGeom>
          <a:noFill/>
          <a:ln w="9525">
            <a:noFill/>
          </a:ln>
        </p:spPr>
        <p:txBody>
          <a:bodyPr>
            <a:spAutoFit/>
          </a:bodyPr>
          <a:lstStyle/>
          <a:p>
            <a:r>
              <a:rPr lang="en-US" altLang="zh-CN" sz="2800" b="1" dirty="0">
                <a:latin typeface="宋体" panose="02010600030101010101" pitchFamily="2" charset="-122"/>
              </a:rPr>
              <a:t>    a.</a:t>
            </a:r>
            <a:r>
              <a:rPr lang="zh-CN" altLang="en-US" sz="2800" b="1" dirty="0">
                <a:latin typeface="宋体" panose="02010600030101010101" pitchFamily="2" charset="-122"/>
              </a:rPr>
              <a:t>指令不允许修改；</a:t>
            </a:r>
          </a:p>
        </p:txBody>
      </p:sp>
      <p:sp>
        <p:nvSpPr>
          <p:cNvPr id="243722" name="Text Box 10"/>
          <p:cNvSpPr txBox="1"/>
          <p:nvPr/>
        </p:nvSpPr>
        <p:spPr>
          <a:xfrm>
            <a:off x="1752600" y="4236085"/>
            <a:ext cx="8686800" cy="953135"/>
          </a:xfrm>
          <a:prstGeom prst="rect">
            <a:avLst/>
          </a:prstGeom>
          <a:noFill/>
          <a:ln w="9525">
            <a:noFill/>
          </a:ln>
        </p:spPr>
        <p:txBody>
          <a:bodyPr>
            <a:spAutoFit/>
          </a:bodyPr>
          <a:lstStyle/>
          <a:p>
            <a:r>
              <a:rPr lang="en-US" altLang="zh-CN" sz="2800" b="1" dirty="0">
                <a:latin typeface="宋体" panose="02010600030101010101" pitchFamily="2" charset="-122"/>
              </a:rPr>
              <a:t>    b.</a:t>
            </a:r>
            <a:r>
              <a:rPr lang="zh-CN" altLang="en-US" sz="2800" b="1" dirty="0">
                <a:latin typeface="宋体" panose="02010600030101010101" pitchFamily="2" charset="-122"/>
              </a:rPr>
              <a:t>把新指令作为</a:t>
            </a:r>
            <a:r>
              <a:rPr lang="zh-CN" altLang="en-US" sz="2800" b="1" dirty="0">
                <a:latin typeface="Times New Roman" panose="02020603050405020304" pitchFamily="18" charset="0"/>
              </a:rPr>
              <a:t>“</a:t>
            </a:r>
            <a:r>
              <a:rPr lang="zh-CN" altLang="en-US" sz="2800" b="1" dirty="0">
                <a:latin typeface="宋体" panose="02010600030101010101" pitchFamily="2" charset="-122"/>
              </a:rPr>
              <a:t>执行</a:t>
            </a:r>
            <a:r>
              <a:rPr lang="zh-CN" altLang="en-US" sz="2800" b="1" dirty="0">
                <a:latin typeface="Times New Roman" panose="02020603050405020304" pitchFamily="18" charset="0"/>
              </a:rPr>
              <a:t>”</a:t>
            </a:r>
            <a:r>
              <a:rPr lang="zh-CN" altLang="en-US" sz="2800" b="1" dirty="0">
                <a:latin typeface="宋体" panose="02010600030101010101" pitchFamily="2" charset="-122"/>
              </a:rPr>
              <a:t>指令的操作数，使指令相关变成数据相关。</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78850"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78851"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64</a:t>
            </a:fld>
            <a:endParaRPr lang="en-US" altLang="zh-CN" sz="1400" dirty="0"/>
          </a:p>
        </p:txBody>
      </p:sp>
      <p:sp>
        <p:nvSpPr>
          <p:cNvPr id="78852" name="Text Box 2"/>
          <p:cNvSpPr txBox="1"/>
          <p:nvPr/>
        </p:nvSpPr>
        <p:spPr>
          <a:xfrm>
            <a:off x="2743200" y="283528"/>
            <a:ext cx="7696200" cy="1383665"/>
          </a:xfrm>
          <a:prstGeom prst="rect">
            <a:avLst/>
          </a:prstGeom>
          <a:noFill/>
          <a:ln w="9525">
            <a:noFill/>
          </a:ln>
        </p:spPr>
        <p:txBody>
          <a:bodyPr>
            <a:spAutoFit/>
          </a:bodyPr>
          <a:lstStyle/>
          <a:p>
            <a:r>
              <a:rPr lang="en-US" altLang="zh-CN" sz="2800" b="1" dirty="0">
                <a:solidFill>
                  <a:srgbClr val="FF0066"/>
                </a:solidFill>
                <a:latin typeface="宋体" panose="02010600030101010101" pitchFamily="2" charset="-122"/>
              </a:rPr>
              <a:t>3.</a:t>
            </a:r>
            <a:r>
              <a:rPr lang="zh-CN" altLang="en-US" sz="2800" b="1" dirty="0">
                <a:solidFill>
                  <a:srgbClr val="FF0066"/>
                </a:solidFill>
                <a:latin typeface="宋体" panose="02010600030101010101" pitchFamily="2" charset="-122"/>
              </a:rPr>
              <a:t>数据相关</a:t>
            </a:r>
          </a:p>
          <a:p>
            <a:r>
              <a:rPr lang="zh-CN" altLang="en-US" sz="2800" b="1" dirty="0">
                <a:latin typeface="宋体" panose="02010600030101010101" pitchFamily="2" charset="-122"/>
              </a:rPr>
              <a:t>  对</a:t>
            </a:r>
            <a:r>
              <a:rPr lang="zh-CN" altLang="en-US" sz="2800" b="1" u="sng" dirty="0">
                <a:latin typeface="宋体" panose="02010600030101010101" pitchFamily="2" charset="-122"/>
              </a:rPr>
              <a:t>主存空间数据</a:t>
            </a:r>
            <a:r>
              <a:rPr lang="zh-CN" altLang="en-US" sz="2800" b="1" dirty="0">
                <a:latin typeface="宋体" panose="02010600030101010101" pitchFamily="2" charset="-122"/>
              </a:rPr>
              <a:t>或</a:t>
            </a:r>
            <a:r>
              <a:rPr lang="zh-CN" altLang="en-US" sz="2800" b="1" u="sng" dirty="0">
                <a:latin typeface="宋体" panose="02010600030101010101" pitchFamily="2" charset="-122"/>
              </a:rPr>
              <a:t>通用寄存器数据</a:t>
            </a:r>
            <a:r>
              <a:rPr lang="zh-CN" altLang="en-US" sz="2800" b="1" dirty="0">
                <a:latin typeface="宋体" panose="02010600030101010101" pitchFamily="2" charset="-122"/>
              </a:rPr>
              <a:t>的操作引起的相关。</a:t>
            </a:r>
          </a:p>
        </p:txBody>
      </p:sp>
      <p:sp>
        <p:nvSpPr>
          <p:cNvPr id="244739" name="Text Box 3"/>
          <p:cNvSpPr txBox="1"/>
          <p:nvPr/>
        </p:nvSpPr>
        <p:spPr>
          <a:xfrm>
            <a:off x="2427605" y="1652270"/>
            <a:ext cx="8686800" cy="953135"/>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3300"/>
                </a:solidFill>
                <a:latin typeface="Times New Roman" panose="02020603050405020304" pitchFamily="18" charset="0"/>
              </a:rPr>
              <a:t>相关类型一：</a:t>
            </a:r>
            <a:r>
              <a:rPr lang="en-US" altLang="zh-CN" sz="2800" b="1" dirty="0">
                <a:latin typeface="Times New Roman" panose="02020603050405020304" pitchFamily="18" charset="0"/>
              </a:rPr>
              <a:t>RAW</a:t>
            </a:r>
            <a:r>
              <a:rPr lang="zh-CN" altLang="en-US" sz="2800" b="1" dirty="0">
                <a:latin typeface="Times New Roman" panose="02020603050405020304" pitchFamily="18" charset="0"/>
              </a:rPr>
              <a:t>（先写后读）</a:t>
            </a:r>
          </a:p>
          <a:p>
            <a:r>
              <a:rPr lang="zh-CN" altLang="en-US" sz="2800" b="1" dirty="0">
                <a:latin typeface="宋体" panose="02010600030101010101" pitchFamily="2" charset="-122"/>
              </a:rPr>
              <a:t>    有针对存储器</a:t>
            </a:r>
            <a:r>
              <a:rPr lang="en-US" altLang="zh-CN" sz="2800" b="1" dirty="0">
                <a:latin typeface="宋体" panose="02010600030101010101" pitchFamily="2" charset="-122"/>
              </a:rPr>
              <a:t>RAW</a:t>
            </a:r>
            <a:r>
              <a:rPr lang="zh-CN" altLang="en-US" sz="2800" b="1" dirty="0">
                <a:latin typeface="宋体" panose="02010600030101010101" pitchFamily="2" charset="-122"/>
              </a:rPr>
              <a:t>和针对寄存器</a:t>
            </a:r>
            <a:r>
              <a:rPr lang="en-US" altLang="zh-CN" sz="2800" b="1" dirty="0">
                <a:latin typeface="宋体" panose="02010600030101010101" pitchFamily="2" charset="-122"/>
              </a:rPr>
              <a:t>RAW</a:t>
            </a:r>
            <a:r>
              <a:rPr lang="zh-CN" altLang="en-US" sz="2800" b="1" dirty="0">
                <a:latin typeface="宋体" panose="02010600030101010101" pitchFamily="2" charset="-122"/>
              </a:rPr>
              <a:t>两种。</a:t>
            </a:r>
          </a:p>
        </p:txBody>
      </p:sp>
      <p:grpSp>
        <p:nvGrpSpPr>
          <p:cNvPr id="244740" name="Group 4"/>
          <p:cNvGrpSpPr/>
          <p:nvPr/>
        </p:nvGrpSpPr>
        <p:grpSpPr>
          <a:xfrm>
            <a:off x="1676400" y="2716692"/>
            <a:ext cx="9021378" cy="2215478"/>
            <a:chOff x="462" y="1197"/>
            <a:chExt cx="5068" cy="1588"/>
          </a:xfrm>
        </p:grpSpPr>
        <p:sp>
          <p:nvSpPr>
            <p:cNvPr id="78857" name="Rectangle 5"/>
            <p:cNvSpPr/>
            <p:nvPr/>
          </p:nvSpPr>
          <p:spPr>
            <a:xfrm>
              <a:off x="1326" y="2064"/>
              <a:ext cx="3600" cy="384"/>
            </a:xfrm>
            <a:prstGeom prst="rect">
              <a:avLst/>
            </a:prstGeom>
            <a:noFill/>
            <a:ln w="9525">
              <a:noFill/>
            </a:ln>
          </p:spPr>
          <p:txBody>
            <a:bodyPr/>
            <a:lstStyle/>
            <a:p>
              <a:pPr>
                <a:spcBef>
                  <a:spcPct val="20000"/>
                </a:spcBef>
                <a:buClr>
                  <a:schemeClr val="folHlink"/>
                </a:buClr>
                <a:buSzPct val="60000"/>
                <a:buFont typeface="Wingdings" panose="05000000000000000000" pitchFamily="2" charset="2"/>
              </a:pPr>
              <a:r>
                <a:rPr lang="en-US" altLang="zh-CN" b="1" dirty="0">
                  <a:latin typeface="Tahoma" panose="020B0604030504040204" pitchFamily="34" charset="0"/>
                </a:rPr>
                <a:t>                  </a:t>
              </a:r>
              <a:r>
                <a:rPr lang="en-US" altLang="zh-CN" sz="2000" b="1" dirty="0">
                  <a:latin typeface="Tahoma" panose="020B0604030504040204" pitchFamily="34" charset="0"/>
                </a:rPr>
                <a:t>IF          ID          EX       MEM     WB</a:t>
              </a:r>
              <a:endParaRPr lang="en-US" altLang="zh-CN" sz="2800" b="1" dirty="0">
                <a:latin typeface="Tahoma" panose="020B0604030504040204" pitchFamily="34" charset="0"/>
              </a:endParaRPr>
            </a:p>
          </p:txBody>
        </p:sp>
        <p:sp>
          <p:nvSpPr>
            <p:cNvPr id="78858" name="Rectangle 6"/>
            <p:cNvSpPr/>
            <p:nvPr/>
          </p:nvSpPr>
          <p:spPr>
            <a:xfrm>
              <a:off x="462" y="2064"/>
              <a:ext cx="864" cy="384"/>
            </a:xfrm>
            <a:prstGeom prst="rect">
              <a:avLst/>
            </a:prstGeom>
            <a:noFill/>
            <a:ln w="9525">
              <a:noFill/>
            </a:ln>
          </p:spPr>
          <p:txBody>
            <a:bodyPr/>
            <a:lstStyle/>
            <a:p>
              <a:pPr algn="ctr">
                <a:spcBef>
                  <a:spcPct val="20000"/>
                </a:spcBef>
                <a:buClr>
                  <a:schemeClr val="folHlink"/>
                </a:buClr>
                <a:buSzPct val="60000"/>
                <a:buFont typeface="Wingdings" panose="05000000000000000000" pitchFamily="2" charset="2"/>
              </a:pPr>
              <a:r>
                <a:rPr lang="en-US" altLang="zh-CN" sz="2800" b="1" dirty="0">
                  <a:latin typeface="Tahoma" panose="020B0604030504040204" pitchFamily="34" charset="0"/>
                </a:rPr>
                <a:t>SUB</a:t>
              </a:r>
            </a:p>
          </p:txBody>
        </p:sp>
        <p:sp>
          <p:nvSpPr>
            <p:cNvPr id="78859" name="Rectangle 7"/>
            <p:cNvSpPr/>
            <p:nvPr/>
          </p:nvSpPr>
          <p:spPr>
            <a:xfrm>
              <a:off x="1326" y="1680"/>
              <a:ext cx="3600" cy="384"/>
            </a:xfrm>
            <a:prstGeom prst="rect">
              <a:avLst/>
            </a:prstGeom>
            <a:noFill/>
            <a:ln w="9525">
              <a:noFill/>
            </a:ln>
          </p:spPr>
          <p:txBody>
            <a:bodyPr/>
            <a:lstStyle/>
            <a:p>
              <a:pPr>
                <a:spcBef>
                  <a:spcPct val="20000"/>
                </a:spcBef>
                <a:buClr>
                  <a:schemeClr val="folHlink"/>
                </a:buClr>
                <a:buSzPct val="60000"/>
                <a:buFont typeface="Wingdings" panose="05000000000000000000" pitchFamily="2" charset="2"/>
              </a:pPr>
              <a:r>
                <a:rPr lang="en-US" altLang="zh-CN" b="1" dirty="0">
                  <a:latin typeface="Tahoma" panose="020B0604030504040204" pitchFamily="34" charset="0"/>
                </a:rPr>
                <a:t>       </a:t>
              </a:r>
              <a:r>
                <a:rPr lang="en-US" altLang="zh-CN" sz="2000" b="1" dirty="0">
                  <a:latin typeface="Tahoma" panose="020B0604030504040204" pitchFamily="34" charset="0"/>
                </a:rPr>
                <a:t>IF          ID         EX       MEM      WB</a:t>
              </a:r>
              <a:endParaRPr lang="en-US" altLang="zh-CN" sz="2800" b="1" dirty="0">
                <a:latin typeface="Tahoma" panose="020B0604030504040204" pitchFamily="34" charset="0"/>
              </a:endParaRPr>
            </a:p>
          </p:txBody>
        </p:sp>
        <p:sp>
          <p:nvSpPr>
            <p:cNvPr id="78860" name="Rectangle 8"/>
            <p:cNvSpPr/>
            <p:nvPr/>
          </p:nvSpPr>
          <p:spPr>
            <a:xfrm>
              <a:off x="462" y="1680"/>
              <a:ext cx="864" cy="384"/>
            </a:xfrm>
            <a:prstGeom prst="rect">
              <a:avLst/>
            </a:prstGeom>
            <a:noFill/>
            <a:ln w="9525">
              <a:noFill/>
            </a:ln>
          </p:spPr>
          <p:txBody>
            <a:bodyPr/>
            <a:lstStyle/>
            <a:p>
              <a:pPr algn="ctr">
                <a:spcBef>
                  <a:spcPct val="20000"/>
                </a:spcBef>
                <a:buClr>
                  <a:schemeClr val="folHlink"/>
                </a:buClr>
                <a:buSzPct val="60000"/>
                <a:buFont typeface="Wingdings" panose="05000000000000000000" pitchFamily="2" charset="2"/>
              </a:pPr>
              <a:r>
                <a:rPr lang="en-US" altLang="zh-CN" sz="2800" b="1" dirty="0">
                  <a:latin typeface="Tahoma" panose="020B0604030504040204" pitchFamily="34" charset="0"/>
                </a:rPr>
                <a:t>ADD</a:t>
              </a:r>
            </a:p>
          </p:txBody>
        </p:sp>
        <p:sp>
          <p:nvSpPr>
            <p:cNvPr id="78861" name="Rectangle 9"/>
            <p:cNvSpPr/>
            <p:nvPr/>
          </p:nvSpPr>
          <p:spPr>
            <a:xfrm>
              <a:off x="1326" y="1216"/>
              <a:ext cx="3600" cy="464"/>
            </a:xfrm>
            <a:prstGeom prst="rect">
              <a:avLst/>
            </a:prstGeom>
            <a:noFill/>
            <a:ln w="9525">
              <a:noFill/>
            </a:ln>
          </p:spPr>
          <p:txBody>
            <a:bodyPr/>
            <a:lstStyle/>
            <a:p>
              <a:pPr>
                <a:spcBef>
                  <a:spcPct val="20000"/>
                </a:spcBef>
                <a:buClr>
                  <a:schemeClr val="folHlink"/>
                </a:buClr>
                <a:buSzPct val="60000"/>
                <a:buFont typeface="Wingdings" panose="05000000000000000000" pitchFamily="2" charset="2"/>
              </a:pPr>
              <a:r>
                <a:rPr lang="en-US" altLang="zh-CN" sz="2800" b="1" dirty="0">
                  <a:latin typeface="Tahoma" panose="020B0604030504040204" pitchFamily="34" charset="0"/>
                </a:rPr>
                <a:t>      1        2        3        4        5       6</a:t>
              </a:r>
            </a:p>
          </p:txBody>
        </p:sp>
        <p:sp>
          <p:nvSpPr>
            <p:cNvPr id="78862" name="Rectangle 10"/>
            <p:cNvSpPr/>
            <p:nvPr/>
          </p:nvSpPr>
          <p:spPr>
            <a:xfrm>
              <a:off x="462" y="1216"/>
              <a:ext cx="864" cy="464"/>
            </a:xfrm>
            <a:prstGeom prst="rect">
              <a:avLst/>
            </a:prstGeom>
            <a:noFill/>
            <a:ln w="9525">
              <a:noFill/>
            </a:ln>
          </p:spPr>
          <p:txBody>
            <a:bodyPr/>
            <a:lstStyle/>
            <a:p>
              <a:pPr>
                <a:spcBef>
                  <a:spcPct val="20000"/>
                </a:spcBef>
                <a:buClr>
                  <a:schemeClr val="folHlink"/>
                </a:buClr>
                <a:buSzPct val="60000"/>
                <a:buFont typeface="Wingdings" panose="05000000000000000000" pitchFamily="2" charset="2"/>
              </a:pPr>
              <a:endParaRPr lang="zh-CN" altLang="zh-CN" sz="2800" b="1" dirty="0">
                <a:latin typeface="Tahoma" panose="020B0604030504040204" pitchFamily="34" charset="0"/>
              </a:endParaRPr>
            </a:p>
          </p:txBody>
        </p:sp>
        <p:sp>
          <p:nvSpPr>
            <p:cNvPr id="78863" name="Line 11"/>
            <p:cNvSpPr/>
            <p:nvPr/>
          </p:nvSpPr>
          <p:spPr>
            <a:xfrm>
              <a:off x="745" y="1197"/>
              <a:ext cx="4464" cy="0"/>
            </a:xfrm>
            <a:prstGeom prst="line">
              <a:avLst/>
            </a:prstGeom>
            <a:ln w="28575" cap="sq" cmpd="sng">
              <a:solidFill>
                <a:schemeClr val="tx1"/>
              </a:solidFill>
              <a:prstDash val="solid"/>
              <a:headEnd type="none" w="med" len="med"/>
              <a:tailEnd type="none" w="med" len="med"/>
            </a:ln>
          </p:spPr>
        </p:sp>
        <p:sp>
          <p:nvSpPr>
            <p:cNvPr id="78864" name="Line 12"/>
            <p:cNvSpPr/>
            <p:nvPr/>
          </p:nvSpPr>
          <p:spPr>
            <a:xfrm>
              <a:off x="462" y="1680"/>
              <a:ext cx="4464" cy="0"/>
            </a:xfrm>
            <a:prstGeom prst="line">
              <a:avLst/>
            </a:prstGeom>
            <a:ln w="12700" cap="flat" cmpd="sng">
              <a:solidFill>
                <a:schemeClr val="tx1"/>
              </a:solidFill>
              <a:prstDash val="solid"/>
              <a:headEnd type="none" w="med" len="med"/>
              <a:tailEnd type="none" w="med" len="med"/>
            </a:ln>
          </p:spPr>
        </p:sp>
        <p:sp>
          <p:nvSpPr>
            <p:cNvPr id="78865" name="Line 13"/>
            <p:cNvSpPr/>
            <p:nvPr/>
          </p:nvSpPr>
          <p:spPr>
            <a:xfrm>
              <a:off x="462" y="2064"/>
              <a:ext cx="4464" cy="0"/>
            </a:xfrm>
            <a:prstGeom prst="line">
              <a:avLst/>
            </a:prstGeom>
            <a:ln w="12700" cap="flat" cmpd="sng">
              <a:solidFill>
                <a:schemeClr val="tx1"/>
              </a:solidFill>
              <a:prstDash val="solid"/>
              <a:headEnd type="none" w="med" len="med"/>
              <a:tailEnd type="none" w="med" len="med"/>
            </a:ln>
          </p:spPr>
        </p:sp>
        <p:sp>
          <p:nvSpPr>
            <p:cNvPr id="78866" name="Line 14"/>
            <p:cNvSpPr/>
            <p:nvPr/>
          </p:nvSpPr>
          <p:spPr>
            <a:xfrm>
              <a:off x="462" y="2448"/>
              <a:ext cx="4464" cy="0"/>
            </a:xfrm>
            <a:prstGeom prst="line">
              <a:avLst/>
            </a:prstGeom>
            <a:ln w="28575" cap="sq" cmpd="sng">
              <a:solidFill>
                <a:schemeClr val="tx1"/>
              </a:solidFill>
              <a:prstDash val="solid"/>
              <a:headEnd type="none" w="med" len="med"/>
              <a:tailEnd type="none" w="med" len="med"/>
            </a:ln>
          </p:spPr>
        </p:sp>
        <p:sp>
          <p:nvSpPr>
            <p:cNvPr id="78867" name="Line 15"/>
            <p:cNvSpPr/>
            <p:nvPr/>
          </p:nvSpPr>
          <p:spPr>
            <a:xfrm>
              <a:off x="462" y="1216"/>
              <a:ext cx="0" cy="1232"/>
            </a:xfrm>
            <a:prstGeom prst="line">
              <a:avLst/>
            </a:prstGeom>
            <a:ln w="28575" cap="sq" cmpd="sng">
              <a:solidFill>
                <a:schemeClr val="tx1"/>
              </a:solidFill>
              <a:prstDash val="solid"/>
              <a:headEnd type="none" w="med" len="med"/>
              <a:tailEnd type="none" w="med" len="med"/>
            </a:ln>
          </p:spPr>
        </p:sp>
        <p:sp>
          <p:nvSpPr>
            <p:cNvPr id="78868" name="Line 16"/>
            <p:cNvSpPr/>
            <p:nvPr/>
          </p:nvSpPr>
          <p:spPr>
            <a:xfrm>
              <a:off x="1326" y="1216"/>
              <a:ext cx="0" cy="1232"/>
            </a:xfrm>
            <a:prstGeom prst="line">
              <a:avLst/>
            </a:prstGeom>
            <a:ln w="12700" cap="flat" cmpd="sng">
              <a:solidFill>
                <a:schemeClr val="tx1"/>
              </a:solidFill>
              <a:prstDash val="solid"/>
              <a:headEnd type="none" w="med" len="med"/>
              <a:tailEnd type="none" w="med" len="med"/>
            </a:ln>
          </p:spPr>
        </p:sp>
        <p:sp>
          <p:nvSpPr>
            <p:cNvPr id="78869" name="Line 17"/>
            <p:cNvSpPr/>
            <p:nvPr/>
          </p:nvSpPr>
          <p:spPr>
            <a:xfrm>
              <a:off x="4926" y="1216"/>
              <a:ext cx="0" cy="1232"/>
            </a:xfrm>
            <a:prstGeom prst="line">
              <a:avLst/>
            </a:prstGeom>
            <a:ln w="28575" cap="sq" cmpd="sng">
              <a:solidFill>
                <a:schemeClr val="tx1"/>
              </a:solidFill>
              <a:prstDash val="solid"/>
              <a:headEnd type="none" w="med" len="med"/>
              <a:tailEnd type="none" w="med" len="med"/>
            </a:ln>
          </p:spPr>
        </p:sp>
        <p:sp>
          <p:nvSpPr>
            <p:cNvPr id="78870" name="Line 18"/>
            <p:cNvSpPr/>
            <p:nvPr/>
          </p:nvSpPr>
          <p:spPr>
            <a:xfrm>
              <a:off x="462" y="1248"/>
              <a:ext cx="864" cy="432"/>
            </a:xfrm>
            <a:prstGeom prst="line">
              <a:avLst/>
            </a:prstGeom>
            <a:ln w="9525" cap="flat" cmpd="sng">
              <a:solidFill>
                <a:schemeClr val="tx1"/>
              </a:solidFill>
              <a:prstDash val="solid"/>
              <a:headEnd type="none" w="med" len="med"/>
              <a:tailEnd type="none" w="med" len="med"/>
            </a:ln>
          </p:spPr>
        </p:sp>
        <p:sp>
          <p:nvSpPr>
            <p:cNvPr id="78871" name="Text Box 19"/>
            <p:cNvSpPr txBox="1"/>
            <p:nvPr/>
          </p:nvSpPr>
          <p:spPr>
            <a:xfrm>
              <a:off x="500" y="1430"/>
              <a:ext cx="388" cy="286"/>
            </a:xfrm>
            <a:prstGeom prst="rect">
              <a:avLst/>
            </a:prstGeom>
            <a:noFill/>
            <a:ln w="9525">
              <a:noFill/>
            </a:ln>
          </p:spPr>
          <p:txBody>
            <a:bodyPr wrap="none">
              <a:spAutoFit/>
            </a:bodyPr>
            <a:lstStyle/>
            <a:p>
              <a:r>
                <a:rPr lang="zh-CN" altLang="en-US" sz="2000" b="1" dirty="0">
                  <a:latin typeface="Times New Roman" panose="02020603050405020304" pitchFamily="18" charset="0"/>
                </a:rPr>
                <a:t>指令</a:t>
              </a:r>
            </a:p>
          </p:txBody>
        </p:sp>
        <p:sp>
          <p:nvSpPr>
            <p:cNvPr id="78872" name="Text Box 20"/>
            <p:cNvSpPr txBox="1"/>
            <p:nvPr/>
          </p:nvSpPr>
          <p:spPr>
            <a:xfrm>
              <a:off x="884" y="1238"/>
              <a:ext cx="388" cy="286"/>
            </a:xfrm>
            <a:prstGeom prst="rect">
              <a:avLst/>
            </a:prstGeom>
            <a:noFill/>
            <a:ln w="9525">
              <a:noFill/>
            </a:ln>
          </p:spPr>
          <p:txBody>
            <a:bodyPr wrap="none">
              <a:spAutoFit/>
            </a:bodyPr>
            <a:lstStyle/>
            <a:p>
              <a:r>
                <a:rPr lang="zh-CN" altLang="en-US" sz="2000" b="1" dirty="0">
                  <a:latin typeface="Times New Roman" panose="02020603050405020304" pitchFamily="18" charset="0"/>
                </a:rPr>
                <a:t>时钟</a:t>
              </a:r>
            </a:p>
          </p:txBody>
        </p:sp>
        <p:sp>
          <p:nvSpPr>
            <p:cNvPr id="78873" name="Freeform 21"/>
            <p:cNvSpPr/>
            <p:nvPr/>
          </p:nvSpPr>
          <p:spPr>
            <a:xfrm>
              <a:off x="4224" y="1728"/>
              <a:ext cx="942" cy="144"/>
            </a:xfrm>
            <a:custGeom>
              <a:avLst/>
              <a:gdLst/>
              <a:ahLst/>
              <a:cxnLst>
                <a:cxn ang="0">
                  <a:pos x="0" y="144"/>
                </a:cxn>
                <a:cxn ang="0">
                  <a:pos x="744" y="21"/>
                </a:cxn>
                <a:cxn ang="0">
                  <a:pos x="942" y="21"/>
                </a:cxn>
              </a:cxnLst>
              <a:rect l="0" t="0" r="0" b="0"/>
              <a:pathLst>
                <a:path w="912" h="56">
                  <a:moveTo>
                    <a:pt x="0" y="56"/>
                  </a:moveTo>
                  <a:cubicBezTo>
                    <a:pt x="284" y="36"/>
                    <a:pt x="568" y="16"/>
                    <a:pt x="720" y="8"/>
                  </a:cubicBezTo>
                  <a:cubicBezTo>
                    <a:pt x="872" y="0"/>
                    <a:pt x="880" y="8"/>
                    <a:pt x="912" y="8"/>
                  </a:cubicBezTo>
                </a:path>
              </a:pathLst>
            </a:custGeom>
            <a:noFill/>
            <a:ln w="9525" cap="flat" cmpd="sng">
              <a:solidFill>
                <a:schemeClr val="tx1">
                  <a:alpha val="100000"/>
                </a:schemeClr>
              </a:solidFill>
              <a:prstDash val="solid"/>
              <a:round/>
              <a:headEnd type="none" w="med" len="med"/>
              <a:tailEnd type="arrow" w="med" len="med"/>
            </a:ln>
          </p:spPr>
          <p:txBody>
            <a:bodyPr/>
            <a:lstStyle/>
            <a:p>
              <a:endParaRPr lang="zh-CN" altLang="en-US"/>
            </a:p>
          </p:txBody>
        </p:sp>
        <p:sp>
          <p:nvSpPr>
            <p:cNvPr id="78874" name="Text Box 22"/>
            <p:cNvSpPr txBox="1"/>
            <p:nvPr/>
          </p:nvSpPr>
          <p:spPr>
            <a:xfrm>
              <a:off x="5156" y="1656"/>
              <a:ext cx="374" cy="264"/>
            </a:xfrm>
            <a:prstGeom prst="rect">
              <a:avLst/>
            </a:prstGeom>
            <a:noFill/>
            <a:ln w="9525">
              <a:noFill/>
            </a:ln>
          </p:spPr>
          <p:txBody>
            <a:bodyPr wrap="none">
              <a:spAutoFit/>
            </a:bodyPr>
            <a:lstStyle/>
            <a:p>
              <a:r>
                <a:rPr lang="zh-CN" altLang="en-US" sz="1800" b="1" dirty="0">
                  <a:latin typeface="Times New Roman" panose="02020603050405020304" pitchFamily="18" charset="0"/>
                </a:rPr>
                <a:t>写</a:t>
              </a:r>
              <a:r>
                <a:rPr lang="en-US" altLang="zh-CN" sz="1800" b="1" dirty="0">
                  <a:latin typeface="Times New Roman" panose="02020603050405020304" pitchFamily="18" charset="0"/>
                </a:rPr>
                <a:t>R</a:t>
              </a:r>
              <a:r>
                <a:rPr lang="en-US" altLang="zh-CN" sz="1400" b="1" dirty="0">
                  <a:latin typeface="Times New Roman" panose="02020603050405020304" pitchFamily="18" charset="0"/>
                </a:rPr>
                <a:t>1</a:t>
              </a:r>
            </a:p>
          </p:txBody>
        </p:sp>
        <p:sp>
          <p:nvSpPr>
            <p:cNvPr id="78875" name="Freeform 23"/>
            <p:cNvSpPr/>
            <p:nvPr/>
          </p:nvSpPr>
          <p:spPr>
            <a:xfrm>
              <a:off x="2862" y="2352"/>
              <a:ext cx="48" cy="192"/>
            </a:xfrm>
            <a:custGeom>
              <a:avLst/>
              <a:gdLst/>
              <a:ahLst/>
              <a:cxnLst>
                <a:cxn ang="0">
                  <a:pos x="0" y="0"/>
                </a:cxn>
                <a:cxn ang="0">
                  <a:pos x="48" y="192"/>
                </a:cxn>
              </a:cxnLst>
              <a:rect l="0" t="0" r="0" b="0"/>
              <a:pathLst>
                <a:path w="48" h="192">
                  <a:moveTo>
                    <a:pt x="0" y="0"/>
                  </a:moveTo>
                  <a:cubicBezTo>
                    <a:pt x="16" y="80"/>
                    <a:pt x="32" y="160"/>
                    <a:pt x="48" y="192"/>
                  </a:cubicBezTo>
                </a:path>
              </a:pathLst>
            </a:custGeom>
            <a:noFill/>
            <a:ln w="9525" cap="flat" cmpd="sng">
              <a:solidFill>
                <a:schemeClr val="tx1">
                  <a:alpha val="100000"/>
                </a:schemeClr>
              </a:solidFill>
              <a:prstDash val="solid"/>
              <a:round/>
              <a:headEnd type="none" w="med" len="med"/>
              <a:tailEnd type="arrow" w="med" len="med"/>
            </a:ln>
          </p:spPr>
          <p:txBody>
            <a:bodyPr/>
            <a:lstStyle/>
            <a:p>
              <a:endParaRPr lang="zh-CN" altLang="en-US"/>
            </a:p>
          </p:txBody>
        </p:sp>
        <p:sp>
          <p:nvSpPr>
            <p:cNvPr id="78876" name="Text Box 24"/>
            <p:cNvSpPr txBox="1"/>
            <p:nvPr/>
          </p:nvSpPr>
          <p:spPr>
            <a:xfrm>
              <a:off x="2900" y="2521"/>
              <a:ext cx="374" cy="264"/>
            </a:xfrm>
            <a:prstGeom prst="rect">
              <a:avLst/>
            </a:prstGeom>
            <a:noFill/>
            <a:ln w="9525">
              <a:noFill/>
            </a:ln>
          </p:spPr>
          <p:txBody>
            <a:bodyPr wrap="none">
              <a:spAutoFit/>
            </a:bodyPr>
            <a:lstStyle/>
            <a:p>
              <a:r>
                <a:rPr lang="zh-CN" altLang="en-US" sz="1800" b="1" dirty="0">
                  <a:latin typeface="Times New Roman" panose="02020603050405020304" pitchFamily="18" charset="0"/>
                </a:rPr>
                <a:t>读</a:t>
              </a:r>
              <a:r>
                <a:rPr lang="en-US" altLang="zh-CN" sz="1800" b="1" dirty="0">
                  <a:latin typeface="Times New Roman" panose="02020603050405020304" pitchFamily="18" charset="0"/>
                </a:rPr>
                <a:t>R</a:t>
              </a:r>
              <a:r>
                <a:rPr lang="en-US" altLang="zh-CN" sz="1400" b="1" dirty="0">
                  <a:latin typeface="Times New Roman" panose="02020603050405020304" pitchFamily="18" charset="0"/>
                </a:rPr>
                <a:t>1</a:t>
              </a:r>
            </a:p>
          </p:txBody>
        </p:sp>
        <p:sp>
          <p:nvSpPr>
            <p:cNvPr id="78877" name="Rectangle 25"/>
            <p:cNvSpPr/>
            <p:nvPr/>
          </p:nvSpPr>
          <p:spPr>
            <a:xfrm>
              <a:off x="3840" y="1728"/>
              <a:ext cx="384"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78878" name="Rectangle 26"/>
            <p:cNvSpPr/>
            <p:nvPr/>
          </p:nvSpPr>
          <p:spPr>
            <a:xfrm>
              <a:off x="2688" y="2112"/>
              <a:ext cx="384" cy="240"/>
            </a:xfrm>
            <a:prstGeom prst="rect">
              <a:avLst/>
            </a:prstGeom>
            <a:no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Tahoma" panose="020B0604030504040204" pitchFamily="34" charset="0"/>
              </a:endParaRPr>
            </a:p>
          </p:txBody>
        </p:sp>
      </p:grpSp>
      <p:sp>
        <p:nvSpPr>
          <p:cNvPr id="244763" name="Text Box 27"/>
          <p:cNvSpPr txBox="1"/>
          <p:nvPr/>
        </p:nvSpPr>
        <p:spPr>
          <a:xfrm>
            <a:off x="1752600" y="4510088"/>
            <a:ext cx="8686800" cy="521970"/>
          </a:xfrm>
          <a:prstGeom prst="rect">
            <a:avLst/>
          </a:prstGeom>
          <a:noFill/>
          <a:ln w="9525">
            <a:noFill/>
          </a:ln>
        </p:spPr>
        <p:txBody>
          <a:bodyPr>
            <a:spAutoFit/>
          </a:bodyPr>
          <a:lstStyle/>
          <a:p>
            <a:r>
              <a:rPr lang="en-US" altLang="zh-CN" sz="2800" b="1" dirty="0">
                <a:solidFill>
                  <a:srgbClr val="CC6600"/>
                </a:solidFill>
                <a:latin typeface="宋体" panose="02010600030101010101" pitchFamily="2" charset="-122"/>
              </a:rPr>
              <a:t>    </a:t>
            </a:r>
            <a:r>
              <a:rPr lang="zh-CN" altLang="en-US" sz="2800" b="1" dirty="0">
                <a:solidFill>
                  <a:srgbClr val="CC6600"/>
                </a:solidFill>
                <a:latin typeface="Times New Roman" panose="02020603050405020304" pitchFamily="18" charset="0"/>
              </a:rPr>
              <a:t>解决方法：</a:t>
            </a:r>
          </a:p>
        </p:txBody>
      </p:sp>
      <p:sp>
        <p:nvSpPr>
          <p:cNvPr id="244764" name="Text Box 28"/>
          <p:cNvSpPr txBox="1"/>
          <p:nvPr/>
        </p:nvSpPr>
        <p:spPr>
          <a:xfrm>
            <a:off x="1752600" y="4997450"/>
            <a:ext cx="8686800" cy="953135"/>
          </a:xfrm>
          <a:prstGeom prst="rect">
            <a:avLst/>
          </a:prstGeom>
          <a:noFill/>
          <a:ln w="9525">
            <a:noFill/>
          </a:ln>
        </p:spPr>
        <p:txBody>
          <a:bodyPr>
            <a:spAutoFit/>
          </a:bodyPr>
          <a:lstStyle/>
          <a:p>
            <a:r>
              <a:rPr lang="en-US" altLang="zh-CN" sz="2800" b="1" dirty="0">
                <a:latin typeface="宋体" panose="02010600030101010101" pitchFamily="2" charset="-122"/>
              </a:rPr>
              <a:t>      a.</a:t>
            </a:r>
            <a:r>
              <a:rPr lang="zh-CN" altLang="en-US" sz="2800" b="1" dirty="0">
                <a:solidFill>
                  <a:srgbClr val="990099"/>
                </a:solidFill>
                <a:latin typeface="宋体" panose="02010600030101010101" pitchFamily="2" charset="-122"/>
              </a:rPr>
              <a:t>后推法：</a:t>
            </a:r>
            <a:r>
              <a:rPr lang="zh-CN" altLang="en-US" sz="2800" b="1" dirty="0">
                <a:latin typeface="宋体" panose="02010600030101010101" pitchFamily="2" charset="-122"/>
              </a:rPr>
              <a:t>停顿后继指令的运行，直到前面指令结果生成；（不同拍之间）（</a:t>
            </a:r>
            <a:r>
              <a:rPr lang="en-US" altLang="zh-CN" sz="2800" b="1" dirty="0">
                <a:latin typeface="宋体" panose="02010600030101010101" pitchFamily="2" charset="-122"/>
              </a:rPr>
              <a:t>R</a:t>
            </a:r>
            <a:r>
              <a:rPr lang="zh-CN" altLang="en-US" sz="2800" b="1" dirty="0">
                <a:latin typeface="宋体" panose="02010600030101010101" pitchFamily="2" charset="-122"/>
              </a:rPr>
              <a:t>或</a:t>
            </a:r>
            <a:r>
              <a:rPr lang="en-US" altLang="zh-CN" sz="2800" b="1" dirty="0">
                <a:latin typeface="宋体" panose="02010600030101010101" pitchFamily="2" charset="-122"/>
              </a:rPr>
              <a:t>M</a:t>
            </a:r>
            <a:r>
              <a:rPr lang="zh-CN" altLang="en-US" sz="2800" b="1" dirty="0">
                <a:latin typeface="宋体" panose="02010600030101010101" pitchFamily="2" charset="-122"/>
              </a:rPr>
              <a:t>相关）</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79874"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79875"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65</a:t>
            </a:fld>
            <a:endParaRPr lang="en-US" altLang="zh-CN" sz="1400" dirty="0"/>
          </a:p>
        </p:txBody>
      </p:sp>
      <p:pic>
        <p:nvPicPr>
          <p:cNvPr id="79878" name="Picture 4"/>
          <p:cNvPicPr>
            <a:picLocks noChangeAspect="1"/>
          </p:cNvPicPr>
          <p:nvPr/>
        </p:nvPicPr>
        <p:blipFill>
          <a:blip r:embed="rId3"/>
          <a:stretch>
            <a:fillRect/>
          </a:stretch>
        </p:blipFill>
        <p:spPr>
          <a:xfrm>
            <a:off x="2057400" y="1447800"/>
            <a:ext cx="8305800" cy="453390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相关专用通路</a:t>
            </a:r>
          </a:p>
        </p:txBody>
      </p:sp>
      <p:sp>
        <p:nvSpPr>
          <p:cNvPr id="80898"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80899"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66</a:t>
            </a:fld>
            <a:endParaRPr lang="en-US" altLang="zh-CN" sz="1400" dirty="0"/>
          </a:p>
        </p:txBody>
      </p:sp>
      <p:pic>
        <p:nvPicPr>
          <p:cNvPr id="80902" name="Picture 4"/>
          <p:cNvPicPr>
            <a:picLocks noChangeAspect="1"/>
          </p:cNvPicPr>
          <p:nvPr/>
        </p:nvPicPr>
        <p:blipFill>
          <a:blip r:embed="rId3"/>
          <a:stretch>
            <a:fillRect/>
          </a:stretch>
        </p:blipFill>
        <p:spPr>
          <a:xfrm>
            <a:off x="2209800" y="1524000"/>
            <a:ext cx="8153400" cy="4470400"/>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81922"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81923"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67</a:t>
            </a:fld>
            <a:endParaRPr lang="en-US" altLang="zh-CN" sz="1400" dirty="0"/>
          </a:p>
        </p:txBody>
      </p:sp>
      <p:pic>
        <p:nvPicPr>
          <p:cNvPr id="81924" name="Picture 2"/>
          <p:cNvPicPr>
            <a:picLocks noChangeAspect="1"/>
          </p:cNvPicPr>
          <p:nvPr/>
        </p:nvPicPr>
        <p:blipFill>
          <a:blip r:embed="rId3"/>
          <a:stretch>
            <a:fillRect/>
          </a:stretch>
        </p:blipFill>
        <p:spPr>
          <a:xfrm>
            <a:off x="2133600" y="457200"/>
            <a:ext cx="8153400" cy="5984875"/>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300" y="496570"/>
            <a:ext cx="3269343" cy="511110"/>
          </a:xfrm>
        </p:spPr>
        <p:txBody>
          <a:bodyPr/>
          <a:lstStyle/>
          <a:p>
            <a:r>
              <a:rPr lang="zh-CN" altLang="en-US">
                <a:sym typeface="+mn-ea"/>
              </a:rPr>
              <a:t>流水线相关处理</a:t>
            </a:r>
            <a:br>
              <a:rPr lang="zh-CN" altLang="en-US"/>
            </a:br>
            <a:endParaRPr lang="zh-CN" altLang="en-US"/>
          </a:p>
        </p:txBody>
      </p:sp>
      <p:sp>
        <p:nvSpPr>
          <p:cNvPr id="82946"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82947"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68</a:t>
            </a:fld>
            <a:endParaRPr lang="en-US" altLang="zh-CN" sz="1400" dirty="0"/>
          </a:p>
        </p:txBody>
      </p:sp>
      <p:sp>
        <p:nvSpPr>
          <p:cNvPr id="245764" name="Text Box 4"/>
          <p:cNvSpPr txBox="1"/>
          <p:nvPr/>
        </p:nvSpPr>
        <p:spPr>
          <a:xfrm>
            <a:off x="377825" y="1377950"/>
            <a:ext cx="5095875" cy="4399915"/>
          </a:xfrm>
          <a:prstGeom prst="rect">
            <a:avLst/>
          </a:prstGeom>
          <a:noFill/>
          <a:ln w="9525">
            <a:noFill/>
          </a:ln>
        </p:spPr>
        <p:txBody>
          <a:bodyPr wrap="square">
            <a:spAutoFit/>
          </a:bodyPr>
          <a:lstStyle/>
          <a:p>
            <a:r>
              <a:rPr lang="en-US" altLang="zh-CN" sz="2800" b="1" dirty="0">
                <a:latin typeface="Times New Roman" panose="02020603050405020304" pitchFamily="18" charset="0"/>
                <a:sym typeface="+mn-ea"/>
              </a:rPr>
              <a:t>b.</a:t>
            </a:r>
            <a:r>
              <a:rPr lang="zh-CN" altLang="en-US" sz="2800" b="1" dirty="0">
                <a:latin typeface="Times New Roman" panose="02020603050405020304" pitchFamily="18" charset="0"/>
                <a:sym typeface="+mn-ea"/>
              </a:rPr>
              <a:t>同一拍中，采用</a:t>
            </a:r>
            <a:r>
              <a:rPr lang="zh-CN" altLang="en-US" sz="2800" b="1" dirty="0">
                <a:solidFill>
                  <a:srgbClr val="990099"/>
                </a:solidFill>
                <a:latin typeface="Times New Roman" panose="02020603050405020304" pitchFamily="18" charset="0"/>
                <a:sym typeface="+mn-ea"/>
              </a:rPr>
              <a:t>推后读、提前写</a:t>
            </a:r>
            <a:r>
              <a:rPr lang="zh-CN" altLang="en-US" sz="2800" b="1" dirty="0">
                <a:latin typeface="Times New Roman" panose="02020603050405020304" pitchFamily="18" charset="0"/>
                <a:sym typeface="+mn-ea"/>
              </a:rPr>
              <a:t>的方法； </a:t>
            </a:r>
            <a:r>
              <a:rPr lang="zh-CN" altLang="en-US" sz="2800" b="1" dirty="0">
                <a:latin typeface="宋体" panose="02010600030101010101" pitchFamily="2" charset="-122"/>
                <a:sym typeface="+mn-ea"/>
              </a:rPr>
              <a:t>（</a:t>
            </a:r>
            <a:r>
              <a:rPr lang="en-US" altLang="zh-CN" sz="2800" b="1" dirty="0">
                <a:latin typeface="宋体" panose="02010600030101010101" pitchFamily="2" charset="-122"/>
                <a:sym typeface="+mn-ea"/>
              </a:rPr>
              <a:t>R</a:t>
            </a:r>
            <a:r>
              <a:rPr lang="zh-CN" altLang="en-US" sz="2800" b="1" dirty="0">
                <a:latin typeface="宋体" panose="02010600030101010101" pitchFamily="2" charset="-122"/>
                <a:sym typeface="+mn-ea"/>
              </a:rPr>
              <a:t>或</a:t>
            </a:r>
            <a:r>
              <a:rPr lang="en-US" altLang="zh-CN" sz="2800" b="1" dirty="0">
                <a:latin typeface="宋体" panose="02010600030101010101" pitchFamily="2" charset="-122"/>
                <a:sym typeface="+mn-ea"/>
              </a:rPr>
              <a:t>M</a:t>
            </a:r>
            <a:r>
              <a:rPr lang="zh-CN" altLang="en-US" sz="2800" b="1" dirty="0">
                <a:latin typeface="宋体" panose="02010600030101010101" pitchFamily="2" charset="-122"/>
                <a:sym typeface="+mn-ea"/>
              </a:rPr>
              <a:t>相关）</a:t>
            </a:r>
          </a:p>
          <a:p>
            <a:endParaRPr lang="zh-CN" altLang="en-US" sz="2800" b="1" dirty="0">
              <a:latin typeface="宋体" panose="02010600030101010101" pitchFamily="2" charset="-122"/>
              <a:sym typeface="+mn-ea"/>
            </a:endParaRPr>
          </a:p>
          <a:p>
            <a:r>
              <a:rPr lang="en-US" altLang="zh-CN" sz="2800" b="1" dirty="0">
                <a:latin typeface="宋体" panose="02010600030101010101" pitchFamily="2" charset="-122"/>
                <a:sym typeface="+mn-ea"/>
              </a:rPr>
              <a:t>c.</a:t>
            </a:r>
            <a:r>
              <a:rPr lang="zh-CN" altLang="en-US" sz="2800" b="1" dirty="0">
                <a:latin typeface="Times New Roman" panose="02020603050405020304" pitchFamily="18" charset="0"/>
                <a:sym typeface="+mn-ea"/>
              </a:rPr>
              <a:t>装载延迟则采用联锁硬件检测，并</a:t>
            </a:r>
            <a:r>
              <a:rPr lang="zh-CN" altLang="en-US" sz="2800" b="1" dirty="0">
                <a:solidFill>
                  <a:srgbClr val="990099"/>
                </a:solidFill>
                <a:latin typeface="Times New Roman" panose="02020603050405020304" pitchFamily="18" charset="0"/>
                <a:sym typeface="+mn-ea"/>
              </a:rPr>
              <a:t>使流水线停顿</a:t>
            </a:r>
            <a:r>
              <a:rPr lang="zh-CN" altLang="en-US" sz="2800" b="1" dirty="0">
                <a:latin typeface="Times New Roman" panose="02020603050405020304" pitchFamily="18" charset="0"/>
                <a:sym typeface="+mn-ea"/>
              </a:rPr>
              <a:t>，直到相关消除。（</a:t>
            </a:r>
            <a:r>
              <a:rPr lang="en-US" altLang="zh-CN" sz="2800" b="1" dirty="0">
                <a:latin typeface="Times New Roman" panose="02020603050405020304" pitchFamily="18" charset="0"/>
                <a:sym typeface="+mn-ea"/>
              </a:rPr>
              <a:t>RISC</a:t>
            </a:r>
            <a:r>
              <a:rPr lang="zh-CN" altLang="en-US" sz="2800" b="1" dirty="0">
                <a:latin typeface="Times New Roman" panose="02020603050405020304" pitchFamily="18" charset="0"/>
                <a:sym typeface="+mn-ea"/>
              </a:rPr>
              <a:t>特有）</a:t>
            </a:r>
            <a:endParaRPr lang="zh-CN" altLang="en-US" sz="2800" b="1" dirty="0">
              <a:latin typeface="Times New Roman" panose="02020603050405020304" pitchFamily="18" charset="0"/>
            </a:endParaRPr>
          </a:p>
          <a:p>
            <a:endParaRPr lang="en-US" altLang="zh-CN" sz="2800" b="1" dirty="0">
              <a:latin typeface="Times New Roman" panose="02020603050405020304" pitchFamily="18" charset="0"/>
            </a:endParaRPr>
          </a:p>
          <a:p>
            <a:r>
              <a:rPr lang="en-US" altLang="zh-CN" sz="2800" b="1" dirty="0">
                <a:latin typeface="Times New Roman" panose="02020603050405020304" pitchFamily="18" charset="0"/>
              </a:rPr>
              <a:t>d.</a:t>
            </a:r>
            <a:r>
              <a:rPr lang="zh-CN" altLang="en-US" sz="2800" b="1" dirty="0">
                <a:solidFill>
                  <a:srgbClr val="990099"/>
                </a:solidFill>
                <a:latin typeface="Times New Roman" panose="02020603050405020304" pitchFamily="18" charset="0"/>
              </a:rPr>
              <a:t>相关专用通路</a:t>
            </a:r>
            <a:r>
              <a:rPr lang="zh-CN" altLang="en-US" sz="2800" b="1" dirty="0">
                <a:latin typeface="Times New Roman" panose="02020603050405020304" pitchFamily="18" charset="0"/>
              </a:rPr>
              <a:t>法：执行结果除写寄存器外，可直接送到</a:t>
            </a:r>
            <a:r>
              <a:rPr lang="en-US" altLang="zh-CN" sz="2800" b="1" dirty="0">
                <a:latin typeface="Times New Roman" panose="02020603050405020304" pitchFamily="18" charset="0"/>
              </a:rPr>
              <a:t>ALU</a:t>
            </a:r>
            <a:r>
              <a:rPr lang="zh-CN" altLang="en-US" sz="2800" b="1" dirty="0">
                <a:latin typeface="Times New Roman" panose="02020603050405020304" pitchFamily="18" charset="0"/>
              </a:rPr>
              <a:t>的操作数保存栈中。（</a:t>
            </a:r>
            <a:r>
              <a:rPr lang="en-US" altLang="zh-CN" sz="2800" b="1" dirty="0">
                <a:latin typeface="Times New Roman" panose="02020603050405020304" pitchFamily="18" charset="0"/>
              </a:rPr>
              <a:t>R</a:t>
            </a:r>
            <a:r>
              <a:rPr lang="zh-CN" altLang="en-US" sz="2800" b="1" dirty="0">
                <a:latin typeface="Times New Roman" panose="02020603050405020304" pitchFamily="18" charset="0"/>
              </a:rPr>
              <a:t>相关）</a:t>
            </a:r>
          </a:p>
        </p:txBody>
      </p:sp>
      <p:grpSp>
        <p:nvGrpSpPr>
          <p:cNvPr id="245765" name="Group 5"/>
          <p:cNvGrpSpPr/>
          <p:nvPr/>
        </p:nvGrpSpPr>
        <p:grpSpPr>
          <a:xfrm>
            <a:off x="5553075" y="2244090"/>
            <a:ext cx="6246813" cy="3126743"/>
            <a:chOff x="960" y="1584"/>
            <a:chExt cx="3935" cy="2459"/>
          </a:xfrm>
        </p:grpSpPr>
        <p:sp>
          <p:nvSpPr>
            <p:cNvPr id="82952" name="Rectangle 6"/>
            <p:cNvSpPr/>
            <p:nvPr/>
          </p:nvSpPr>
          <p:spPr>
            <a:xfrm>
              <a:off x="1632" y="2112"/>
              <a:ext cx="672"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zh-CN" altLang="en-US" sz="1800" b="1" dirty="0">
                  <a:latin typeface="Times New Roman" panose="02020603050405020304" pitchFamily="18" charset="0"/>
                </a:rPr>
                <a:t>多路开关</a:t>
              </a:r>
            </a:p>
          </p:txBody>
        </p:sp>
        <p:sp>
          <p:nvSpPr>
            <p:cNvPr id="82953" name="Rectangle 7"/>
            <p:cNvSpPr/>
            <p:nvPr/>
          </p:nvSpPr>
          <p:spPr>
            <a:xfrm>
              <a:off x="2880" y="2112"/>
              <a:ext cx="672"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zh-CN" altLang="en-US" sz="1800" b="1" dirty="0">
                  <a:latin typeface="Times New Roman" panose="02020603050405020304" pitchFamily="18" charset="0"/>
                </a:rPr>
                <a:t>多路开关</a:t>
              </a:r>
            </a:p>
          </p:txBody>
        </p:sp>
        <p:sp>
          <p:nvSpPr>
            <p:cNvPr id="82954" name="Line 8"/>
            <p:cNvSpPr/>
            <p:nvPr/>
          </p:nvSpPr>
          <p:spPr>
            <a:xfrm>
              <a:off x="2256" y="3072"/>
              <a:ext cx="672" cy="0"/>
            </a:xfrm>
            <a:prstGeom prst="line">
              <a:avLst/>
            </a:prstGeom>
            <a:ln w="9525" cap="flat" cmpd="sng">
              <a:solidFill>
                <a:schemeClr val="tx1"/>
              </a:solidFill>
              <a:prstDash val="solid"/>
              <a:headEnd type="none" w="med" len="med"/>
              <a:tailEnd type="none" w="med" len="med"/>
            </a:ln>
          </p:spPr>
        </p:sp>
        <p:sp>
          <p:nvSpPr>
            <p:cNvPr id="82955" name="Line 9"/>
            <p:cNvSpPr/>
            <p:nvPr/>
          </p:nvSpPr>
          <p:spPr>
            <a:xfrm flipH="1" flipV="1">
              <a:off x="2016" y="2592"/>
              <a:ext cx="240" cy="480"/>
            </a:xfrm>
            <a:prstGeom prst="line">
              <a:avLst/>
            </a:prstGeom>
            <a:ln w="9525" cap="flat" cmpd="sng">
              <a:solidFill>
                <a:schemeClr val="tx1"/>
              </a:solidFill>
              <a:prstDash val="solid"/>
              <a:headEnd type="none" w="med" len="med"/>
              <a:tailEnd type="none" w="med" len="med"/>
            </a:ln>
          </p:spPr>
        </p:sp>
        <p:sp>
          <p:nvSpPr>
            <p:cNvPr id="82956" name="Line 10"/>
            <p:cNvSpPr/>
            <p:nvPr/>
          </p:nvSpPr>
          <p:spPr>
            <a:xfrm flipV="1">
              <a:off x="2928" y="2592"/>
              <a:ext cx="240" cy="480"/>
            </a:xfrm>
            <a:prstGeom prst="line">
              <a:avLst/>
            </a:prstGeom>
            <a:ln w="9525" cap="flat" cmpd="sng">
              <a:solidFill>
                <a:schemeClr val="tx1"/>
              </a:solidFill>
              <a:prstDash val="solid"/>
              <a:headEnd type="none" w="med" len="med"/>
              <a:tailEnd type="none" w="med" len="med"/>
            </a:ln>
          </p:spPr>
        </p:sp>
        <p:sp>
          <p:nvSpPr>
            <p:cNvPr id="82957" name="Line 11"/>
            <p:cNvSpPr/>
            <p:nvPr/>
          </p:nvSpPr>
          <p:spPr>
            <a:xfrm>
              <a:off x="2016" y="2592"/>
              <a:ext cx="432" cy="0"/>
            </a:xfrm>
            <a:prstGeom prst="line">
              <a:avLst/>
            </a:prstGeom>
            <a:ln w="9525" cap="flat" cmpd="sng">
              <a:solidFill>
                <a:schemeClr val="tx1"/>
              </a:solidFill>
              <a:prstDash val="solid"/>
              <a:headEnd type="none" w="med" len="med"/>
              <a:tailEnd type="none" w="med" len="med"/>
            </a:ln>
          </p:spPr>
        </p:sp>
        <p:sp>
          <p:nvSpPr>
            <p:cNvPr id="82958" name="Line 12"/>
            <p:cNvSpPr/>
            <p:nvPr/>
          </p:nvSpPr>
          <p:spPr>
            <a:xfrm>
              <a:off x="2736" y="2592"/>
              <a:ext cx="432" cy="0"/>
            </a:xfrm>
            <a:prstGeom prst="line">
              <a:avLst/>
            </a:prstGeom>
            <a:ln w="9525" cap="flat" cmpd="sng">
              <a:solidFill>
                <a:schemeClr val="tx1"/>
              </a:solidFill>
              <a:prstDash val="solid"/>
              <a:headEnd type="none" w="med" len="med"/>
              <a:tailEnd type="none" w="med" len="med"/>
            </a:ln>
          </p:spPr>
        </p:sp>
        <p:sp>
          <p:nvSpPr>
            <p:cNvPr id="82959" name="Line 13"/>
            <p:cNvSpPr/>
            <p:nvPr/>
          </p:nvSpPr>
          <p:spPr>
            <a:xfrm flipH="1" flipV="1">
              <a:off x="2448" y="2592"/>
              <a:ext cx="144" cy="288"/>
            </a:xfrm>
            <a:prstGeom prst="line">
              <a:avLst/>
            </a:prstGeom>
            <a:ln w="9525" cap="flat" cmpd="sng">
              <a:solidFill>
                <a:schemeClr val="tx1"/>
              </a:solidFill>
              <a:prstDash val="solid"/>
              <a:headEnd type="none" w="med" len="med"/>
              <a:tailEnd type="none" w="med" len="med"/>
            </a:ln>
          </p:spPr>
        </p:sp>
        <p:sp>
          <p:nvSpPr>
            <p:cNvPr id="82960" name="Line 14"/>
            <p:cNvSpPr/>
            <p:nvPr/>
          </p:nvSpPr>
          <p:spPr>
            <a:xfrm flipV="1">
              <a:off x="2592" y="2592"/>
              <a:ext cx="144" cy="288"/>
            </a:xfrm>
            <a:prstGeom prst="line">
              <a:avLst/>
            </a:prstGeom>
            <a:ln w="9525" cap="flat" cmpd="sng">
              <a:solidFill>
                <a:schemeClr val="tx1"/>
              </a:solidFill>
              <a:prstDash val="solid"/>
              <a:headEnd type="none" w="med" len="med"/>
              <a:tailEnd type="none" w="med" len="med"/>
            </a:ln>
          </p:spPr>
        </p:sp>
        <p:sp>
          <p:nvSpPr>
            <p:cNvPr id="82961" name="Text Box 15"/>
            <p:cNvSpPr txBox="1"/>
            <p:nvPr/>
          </p:nvSpPr>
          <p:spPr>
            <a:xfrm>
              <a:off x="2400" y="2841"/>
              <a:ext cx="453" cy="314"/>
            </a:xfrm>
            <a:prstGeom prst="rect">
              <a:avLst/>
            </a:prstGeom>
            <a:noFill/>
            <a:ln w="9525">
              <a:noFill/>
            </a:ln>
          </p:spPr>
          <p:txBody>
            <a:bodyPr wrap="none">
              <a:spAutoFit/>
            </a:bodyPr>
            <a:lstStyle/>
            <a:p>
              <a:r>
                <a:rPr lang="en-US" altLang="zh-CN" sz="2000" b="1" dirty="0">
                  <a:latin typeface="Times New Roman" panose="02020603050405020304" pitchFamily="18" charset="0"/>
                </a:rPr>
                <a:t>ALU</a:t>
              </a:r>
            </a:p>
          </p:txBody>
        </p:sp>
        <p:sp>
          <p:nvSpPr>
            <p:cNvPr id="82962" name="Rectangle 16"/>
            <p:cNvSpPr/>
            <p:nvPr/>
          </p:nvSpPr>
          <p:spPr>
            <a:xfrm>
              <a:off x="2256" y="3264"/>
              <a:ext cx="672"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1800" b="1" dirty="0">
                  <a:latin typeface="Times New Roman" panose="02020603050405020304" pitchFamily="18" charset="0"/>
                </a:rPr>
                <a:t>R</a:t>
              </a:r>
              <a:r>
                <a:rPr lang="en-US" altLang="zh-CN" sz="1200" b="1" dirty="0">
                  <a:latin typeface="Times New Roman" panose="02020603050405020304" pitchFamily="18" charset="0"/>
                </a:rPr>
                <a:t>4</a:t>
              </a:r>
            </a:p>
          </p:txBody>
        </p:sp>
        <p:sp>
          <p:nvSpPr>
            <p:cNvPr id="82963" name="Rectangle 17"/>
            <p:cNvSpPr/>
            <p:nvPr/>
          </p:nvSpPr>
          <p:spPr>
            <a:xfrm>
              <a:off x="2256" y="3504"/>
              <a:ext cx="672"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en-US" altLang="zh-CN" sz="1800" b="1" dirty="0">
                  <a:latin typeface="Times New Roman" panose="02020603050405020304" pitchFamily="18" charset="0"/>
                </a:rPr>
                <a:t>R</a:t>
              </a:r>
              <a:r>
                <a:rPr lang="en-US" altLang="zh-CN" sz="1200" b="1" dirty="0">
                  <a:latin typeface="Times New Roman" panose="02020603050405020304" pitchFamily="18" charset="0"/>
                </a:rPr>
                <a:t>1</a:t>
              </a:r>
            </a:p>
          </p:txBody>
        </p:sp>
        <p:sp>
          <p:nvSpPr>
            <p:cNvPr id="82964" name="Rectangle 18"/>
            <p:cNvSpPr/>
            <p:nvPr/>
          </p:nvSpPr>
          <p:spPr>
            <a:xfrm>
              <a:off x="2112" y="1584"/>
              <a:ext cx="960" cy="240"/>
            </a:xfrm>
            <a:prstGeom prst="rect">
              <a:avLst/>
            </a:prstGeom>
            <a:noFill/>
            <a:ln w="9525" cap="flat" cmpd="sng">
              <a:solidFill>
                <a:schemeClr val="tx1"/>
              </a:solidFill>
              <a:prstDash val="solid"/>
              <a:miter/>
              <a:headEnd type="none" w="med" len="med"/>
              <a:tailEnd type="none" w="med" len="med"/>
            </a:ln>
          </p:spPr>
          <p:txBody>
            <a:bodyPr wrap="none" anchor="ctr" anchorCtr="0"/>
            <a:lstStyle/>
            <a:p>
              <a:pPr algn="ctr"/>
              <a:r>
                <a:rPr lang="zh-CN" altLang="en-US" sz="1800" b="1" dirty="0">
                  <a:latin typeface="Times New Roman" panose="02020603050405020304" pitchFamily="18" charset="0"/>
                </a:rPr>
                <a:t>寄存器堆</a:t>
              </a:r>
              <a:r>
                <a:rPr lang="en-US" altLang="zh-CN" sz="1800" b="1" dirty="0">
                  <a:latin typeface="Times New Roman" panose="02020603050405020304" pitchFamily="18" charset="0"/>
                </a:rPr>
                <a:t>RF</a:t>
              </a:r>
              <a:endParaRPr lang="en-US" altLang="zh-CN" sz="1200" b="1" dirty="0">
                <a:latin typeface="Times New Roman" panose="02020603050405020304" pitchFamily="18" charset="0"/>
              </a:endParaRPr>
            </a:p>
          </p:txBody>
        </p:sp>
        <p:sp>
          <p:nvSpPr>
            <p:cNvPr id="82965" name="Line 19"/>
            <p:cNvSpPr/>
            <p:nvPr/>
          </p:nvSpPr>
          <p:spPr>
            <a:xfrm>
              <a:off x="2208" y="1824"/>
              <a:ext cx="0" cy="288"/>
            </a:xfrm>
            <a:prstGeom prst="line">
              <a:avLst/>
            </a:prstGeom>
            <a:ln w="9525" cap="flat" cmpd="sng">
              <a:solidFill>
                <a:schemeClr val="tx1"/>
              </a:solidFill>
              <a:prstDash val="solid"/>
              <a:headEnd type="none" w="med" len="med"/>
              <a:tailEnd type="triangle" w="med" len="med"/>
            </a:ln>
          </p:spPr>
        </p:sp>
        <p:sp>
          <p:nvSpPr>
            <p:cNvPr id="82966" name="Line 20"/>
            <p:cNvSpPr/>
            <p:nvPr/>
          </p:nvSpPr>
          <p:spPr>
            <a:xfrm>
              <a:off x="2976" y="1824"/>
              <a:ext cx="0" cy="288"/>
            </a:xfrm>
            <a:prstGeom prst="line">
              <a:avLst/>
            </a:prstGeom>
            <a:ln w="9525" cap="flat" cmpd="sng">
              <a:solidFill>
                <a:schemeClr val="tx1"/>
              </a:solidFill>
              <a:prstDash val="solid"/>
              <a:headEnd type="none" w="med" len="med"/>
              <a:tailEnd type="triangle" w="med" len="med"/>
            </a:ln>
          </p:spPr>
        </p:sp>
        <p:sp>
          <p:nvSpPr>
            <p:cNvPr id="82967" name="Line 21"/>
            <p:cNvSpPr/>
            <p:nvPr/>
          </p:nvSpPr>
          <p:spPr>
            <a:xfrm>
              <a:off x="2112" y="2352"/>
              <a:ext cx="0" cy="240"/>
            </a:xfrm>
            <a:prstGeom prst="line">
              <a:avLst/>
            </a:prstGeom>
            <a:ln w="9525" cap="flat" cmpd="sng">
              <a:solidFill>
                <a:schemeClr val="tx1"/>
              </a:solidFill>
              <a:prstDash val="solid"/>
              <a:headEnd type="none" w="med" len="med"/>
              <a:tailEnd type="triangle" w="med" len="med"/>
            </a:ln>
          </p:spPr>
        </p:sp>
        <p:sp>
          <p:nvSpPr>
            <p:cNvPr id="82968" name="Line 22"/>
            <p:cNvSpPr/>
            <p:nvPr/>
          </p:nvSpPr>
          <p:spPr>
            <a:xfrm>
              <a:off x="3072" y="2352"/>
              <a:ext cx="0" cy="240"/>
            </a:xfrm>
            <a:prstGeom prst="line">
              <a:avLst/>
            </a:prstGeom>
            <a:ln w="9525" cap="flat" cmpd="sng">
              <a:solidFill>
                <a:schemeClr val="tx1"/>
              </a:solidFill>
              <a:prstDash val="solid"/>
              <a:headEnd type="none" w="med" len="med"/>
              <a:tailEnd type="triangle" w="med" len="med"/>
            </a:ln>
          </p:spPr>
        </p:sp>
        <p:sp>
          <p:nvSpPr>
            <p:cNvPr id="82969" name="Line 23"/>
            <p:cNvSpPr/>
            <p:nvPr/>
          </p:nvSpPr>
          <p:spPr>
            <a:xfrm>
              <a:off x="2592" y="3072"/>
              <a:ext cx="0" cy="192"/>
            </a:xfrm>
            <a:prstGeom prst="line">
              <a:avLst/>
            </a:prstGeom>
            <a:ln w="9525" cap="flat" cmpd="sng">
              <a:solidFill>
                <a:schemeClr val="tx1"/>
              </a:solidFill>
              <a:prstDash val="solid"/>
              <a:headEnd type="none" w="med" len="med"/>
              <a:tailEnd type="triangle" w="med" len="med"/>
            </a:ln>
          </p:spPr>
        </p:sp>
        <p:sp>
          <p:nvSpPr>
            <p:cNvPr id="82970" name="Line 24"/>
            <p:cNvSpPr/>
            <p:nvPr/>
          </p:nvSpPr>
          <p:spPr>
            <a:xfrm>
              <a:off x="2592" y="3744"/>
              <a:ext cx="0" cy="192"/>
            </a:xfrm>
            <a:prstGeom prst="line">
              <a:avLst/>
            </a:prstGeom>
            <a:ln w="9525" cap="flat" cmpd="sng">
              <a:solidFill>
                <a:schemeClr val="tx1"/>
              </a:solidFill>
              <a:prstDash val="solid"/>
              <a:headEnd type="none" w="med" len="med"/>
              <a:tailEnd type="triangle" w="med" len="med"/>
            </a:ln>
          </p:spPr>
        </p:sp>
        <p:sp>
          <p:nvSpPr>
            <p:cNvPr id="82971" name="Line 25"/>
            <p:cNvSpPr/>
            <p:nvPr/>
          </p:nvSpPr>
          <p:spPr>
            <a:xfrm>
              <a:off x="960" y="3936"/>
              <a:ext cx="1632" cy="0"/>
            </a:xfrm>
            <a:prstGeom prst="line">
              <a:avLst/>
            </a:prstGeom>
            <a:ln w="9525" cap="flat" cmpd="sng">
              <a:solidFill>
                <a:schemeClr val="tx1"/>
              </a:solidFill>
              <a:prstDash val="solid"/>
              <a:headEnd type="none" w="med" len="med"/>
              <a:tailEnd type="none" w="med" len="med"/>
            </a:ln>
          </p:spPr>
        </p:sp>
        <p:sp>
          <p:nvSpPr>
            <p:cNvPr id="82972" name="Line 26"/>
            <p:cNvSpPr/>
            <p:nvPr/>
          </p:nvSpPr>
          <p:spPr>
            <a:xfrm>
              <a:off x="1968" y="1872"/>
              <a:ext cx="0" cy="240"/>
            </a:xfrm>
            <a:prstGeom prst="line">
              <a:avLst/>
            </a:prstGeom>
            <a:ln w="9525" cap="flat" cmpd="sng">
              <a:solidFill>
                <a:schemeClr val="tx1"/>
              </a:solidFill>
              <a:prstDash val="solid"/>
              <a:headEnd type="none" w="med" len="med"/>
              <a:tailEnd type="triangle" w="med" len="med"/>
            </a:ln>
          </p:spPr>
        </p:sp>
        <p:sp>
          <p:nvSpPr>
            <p:cNvPr id="82973" name="Line 27"/>
            <p:cNvSpPr/>
            <p:nvPr/>
          </p:nvSpPr>
          <p:spPr>
            <a:xfrm>
              <a:off x="3216" y="1872"/>
              <a:ext cx="0" cy="240"/>
            </a:xfrm>
            <a:prstGeom prst="line">
              <a:avLst/>
            </a:prstGeom>
            <a:ln w="9525" cap="flat" cmpd="sng">
              <a:solidFill>
                <a:schemeClr val="tx1"/>
              </a:solidFill>
              <a:prstDash val="solid"/>
              <a:headEnd type="none" w="med" len="med"/>
              <a:tailEnd type="triangle" w="med" len="med"/>
            </a:ln>
          </p:spPr>
        </p:sp>
        <p:sp>
          <p:nvSpPr>
            <p:cNvPr id="82974" name="Line 28"/>
            <p:cNvSpPr/>
            <p:nvPr/>
          </p:nvSpPr>
          <p:spPr>
            <a:xfrm>
              <a:off x="1728" y="1968"/>
              <a:ext cx="0" cy="144"/>
            </a:xfrm>
            <a:prstGeom prst="line">
              <a:avLst/>
            </a:prstGeom>
            <a:ln w="9525" cap="flat" cmpd="sng">
              <a:solidFill>
                <a:schemeClr val="tx1"/>
              </a:solidFill>
              <a:prstDash val="solid"/>
              <a:headEnd type="none" w="med" len="med"/>
              <a:tailEnd type="triangle" w="med" len="med"/>
            </a:ln>
          </p:spPr>
        </p:sp>
        <p:sp>
          <p:nvSpPr>
            <p:cNvPr id="82975" name="Line 29"/>
            <p:cNvSpPr/>
            <p:nvPr/>
          </p:nvSpPr>
          <p:spPr>
            <a:xfrm>
              <a:off x="3456" y="1968"/>
              <a:ext cx="0" cy="144"/>
            </a:xfrm>
            <a:prstGeom prst="line">
              <a:avLst/>
            </a:prstGeom>
            <a:ln w="9525" cap="flat" cmpd="sng">
              <a:solidFill>
                <a:schemeClr val="tx1"/>
              </a:solidFill>
              <a:prstDash val="solid"/>
              <a:headEnd type="none" w="med" len="med"/>
              <a:tailEnd type="triangle" w="med" len="med"/>
            </a:ln>
          </p:spPr>
        </p:sp>
        <p:sp>
          <p:nvSpPr>
            <p:cNvPr id="82976" name="Line 30"/>
            <p:cNvSpPr/>
            <p:nvPr/>
          </p:nvSpPr>
          <p:spPr>
            <a:xfrm>
              <a:off x="1488" y="1968"/>
              <a:ext cx="240" cy="0"/>
            </a:xfrm>
            <a:prstGeom prst="line">
              <a:avLst/>
            </a:prstGeom>
            <a:ln w="9525" cap="flat" cmpd="sng">
              <a:solidFill>
                <a:schemeClr val="tx1"/>
              </a:solidFill>
              <a:prstDash val="solid"/>
              <a:headEnd type="none" w="med" len="med"/>
              <a:tailEnd type="none" w="med" len="med"/>
            </a:ln>
          </p:spPr>
        </p:sp>
        <p:sp>
          <p:nvSpPr>
            <p:cNvPr id="82977" name="Line 31"/>
            <p:cNvSpPr/>
            <p:nvPr/>
          </p:nvSpPr>
          <p:spPr>
            <a:xfrm>
              <a:off x="3456" y="1968"/>
              <a:ext cx="240" cy="0"/>
            </a:xfrm>
            <a:prstGeom prst="line">
              <a:avLst/>
            </a:prstGeom>
            <a:ln w="9525" cap="flat" cmpd="sng">
              <a:solidFill>
                <a:schemeClr val="tx1"/>
              </a:solidFill>
              <a:prstDash val="solid"/>
              <a:headEnd type="none" w="med" len="med"/>
              <a:tailEnd type="none" w="med" len="med"/>
            </a:ln>
          </p:spPr>
        </p:sp>
        <p:sp>
          <p:nvSpPr>
            <p:cNvPr id="82978" name="Line 32"/>
            <p:cNvSpPr/>
            <p:nvPr/>
          </p:nvSpPr>
          <p:spPr>
            <a:xfrm>
              <a:off x="1296" y="1872"/>
              <a:ext cx="672" cy="0"/>
            </a:xfrm>
            <a:prstGeom prst="line">
              <a:avLst/>
            </a:prstGeom>
            <a:ln w="9525" cap="flat" cmpd="sng">
              <a:solidFill>
                <a:schemeClr val="tx1"/>
              </a:solidFill>
              <a:prstDash val="solid"/>
              <a:headEnd type="none" w="med" len="med"/>
              <a:tailEnd type="none" w="med" len="med"/>
            </a:ln>
          </p:spPr>
        </p:sp>
        <p:sp>
          <p:nvSpPr>
            <p:cNvPr id="82979" name="Line 33"/>
            <p:cNvSpPr/>
            <p:nvPr/>
          </p:nvSpPr>
          <p:spPr>
            <a:xfrm>
              <a:off x="3216" y="1872"/>
              <a:ext cx="672" cy="0"/>
            </a:xfrm>
            <a:prstGeom prst="line">
              <a:avLst/>
            </a:prstGeom>
            <a:ln w="9525" cap="flat" cmpd="sng">
              <a:solidFill>
                <a:schemeClr val="tx1"/>
              </a:solidFill>
              <a:prstDash val="solid"/>
              <a:headEnd type="none" w="med" len="med"/>
              <a:tailEnd type="none" w="med" len="med"/>
            </a:ln>
          </p:spPr>
        </p:sp>
        <p:sp>
          <p:nvSpPr>
            <p:cNvPr id="82980" name="Line 34"/>
            <p:cNvSpPr/>
            <p:nvPr/>
          </p:nvSpPr>
          <p:spPr>
            <a:xfrm>
              <a:off x="960" y="1728"/>
              <a:ext cx="1152" cy="0"/>
            </a:xfrm>
            <a:prstGeom prst="line">
              <a:avLst/>
            </a:prstGeom>
            <a:ln w="9525" cap="flat" cmpd="sng">
              <a:solidFill>
                <a:schemeClr val="tx1"/>
              </a:solidFill>
              <a:prstDash val="solid"/>
              <a:headEnd type="none" w="med" len="med"/>
              <a:tailEnd type="triangle" w="med" len="med"/>
            </a:ln>
          </p:spPr>
        </p:sp>
        <p:sp>
          <p:nvSpPr>
            <p:cNvPr id="82981" name="Line 35"/>
            <p:cNvSpPr/>
            <p:nvPr/>
          </p:nvSpPr>
          <p:spPr>
            <a:xfrm>
              <a:off x="960" y="1728"/>
              <a:ext cx="0" cy="2208"/>
            </a:xfrm>
            <a:prstGeom prst="line">
              <a:avLst/>
            </a:prstGeom>
            <a:ln w="9525" cap="flat" cmpd="sng">
              <a:solidFill>
                <a:schemeClr val="tx1"/>
              </a:solidFill>
              <a:prstDash val="solid"/>
              <a:headEnd type="none" w="med" len="med"/>
              <a:tailEnd type="none" w="med" len="med"/>
            </a:ln>
          </p:spPr>
        </p:sp>
        <p:sp>
          <p:nvSpPr>
            <p:cNvPr id="82982" name="Line 36"/>
            <p:cNvSpPr/>
            <p:nvPr/>
          </p:nvSpPr>
          <p:spPr>
            <a:xfrm>
              <a:off x="1296" y="1872"/>
              <a:ext cx="0" cy="1776"/>
            </a:xfrm>
            <a:prstGeom prst="line">
              <a:avLst/>
            </a:prstGeom>
            <a:ln w="9525" cap="flat" cmpd="sng">
              <a:solidFill>
                <a:schemeClr val="tx1"/>
              </a:solidFill>
              <a:prstDash val="solid"/>
              <a:headEnd type="none" w="med" len="med"/>
              <a:tailEnd type="none" w="med" len="med"/>
            </a:ln>
          </p:spPr>
        </p:sp>
        <p:sp>
          <p:nvSpPr>
            <p:cNvPr id="82983" name="Line 37"/>
            <p:cNvSpPr/>
            <p:nvPr/>
          </p:nvSpPr>
          <p:spPr>
            <a:xfrm flipH="1">
              <a:off x="1296" y="3648"/>
              <a:ext cx="960" cy="0"/>
            </a:xfrm>
            <a:prstGeom prst="line">
              <a:avLst/>
            </a:prstGeom>
            <a:ln w="9525" cap="flat" cmpd="sng">
              <a:solidFill>
                <a:schemeClr val="tx1"/>
              </a:solidFill>
              <a:prstDash val="solid"/>
              <a:headEnd type="none" w="med" len="med"/>
              <a:tailEnd type="none" w="med" len="med"/>
            </a:ln>
          </p:spPr>
        </p:sp>
        <p:sp>
          <p:nvSpPr>
            <p:cNvPr id="82984" name="Line 38"/>
            <p:cNvSpPr/>
            <p:nvPr/>
          </p:nvSpPr>
          <p:spPr>
            <a:xfrm flipH="1">
              <a:off x="1488" y="3408"/>
              <a:ext cx="768" cy="0"/>
            </a:xfrm>
            <a:prstGeom prst="line">
              <a:avLst/>
            </a:prstGeom>
            <a:ln w="9525" cap="flat" cmpd="sng">
              <a:solidFill>
                <a:schemeClr val="tx1"/>
              </a:solidFill>
              <a:prstDash val="solid"/>
              <a:headEnd type="none" w="med" len="med"/>
              <a:tailEnd type="none" w="med" len="med"/>
            </a:ln>
          </p:spPr>
        </p:sp>
        <p:sp>
          <p:nvSpPr>
            <p:cNvPr id="82985" name="Line 39"/>
            <p:cNvSpPr/>
            <p:nvPr/>
          </p:nvSpPr>
          <p:spPr>
            <a:xfrm>
              <a:off x="1488" y="1968"/>
              <a:ext cx="0" cy="1440"/>
            </a:xfrm>
            <a:prstGeom prst="line">
              <a:avLst/>
            </a:prstGeom>
            <a:ln w="9525" cap="flat" cmpd="sng">
              <a:solidFill>
                <a:schemeClr val="tx1"/>
              </a:solidFill>
              <a:prstDash val="solid"/>
              <a:headEnd type="none" w="med" len="med"/>
              <a:tailEnd type="none" w="med" len="med"/>
            </a:ln>
          </p:spPr>
        </p:sp>
        <p:sp>
          <p:nvSpPr>
            <p:cNvPr id="82986" name="Line 40"/>
            <p:cNvSpPr/>
            <p:nvPr/>
          </p:nvSpPr>
          <p:spPr>
            <a:xfrm>
              <a:off x="3696" y="1968"/>
              <a:ext cx="0" cy="1440"/>
            </a:xfrm>
            <a:prstGeom prst="line">
              <a:avLst/>
            </a:prstGeom>
            <a:ln w="9525" cap="flat" cmpd="sng">
              <a:solidFill>
                <a:schemeClr val="tx1"/>
              </a:solidFill>
              <a:prstDash val="solid"/>
              <a:headEnd type="none" w="med" len="med"/>
              <a:tailEnd type="none" w="med" len="med"/>
            </a:ln>
          </p:spPr>
        </p:sp>
        <p:sp>
          <p:nvSpPr>
            <p:cNvPr id="82987" name="Line 41"/>
            <p:cNvSpPr/>
            <p:nvPr/>
          </p:nvSpPr>
          <p:spPr>
            <a:xfrm flipH="1">
              <a:off x="2928" y="3408"/>
              <a:ext cx="768" cy="0"/>
            </a:xfrm>
            <a:prstGeom prst="line">
              <a:avLst/>
            </a:prstGeom>
            <a:ln w="9525" cap="flat" cmpd="sng">
              <a:solidFill>
                <a:schemeClr val="tx1"/>
              </a:solidFill>
              <a:prstDash val="solid"/>
              <a:headEnd type="none" w="med" len="med"/>
              <a:tailEnd type="none" w="med" len="med"/>
            </a:ln>
          </p:spPr>
        </p:sp>
        <p:sp>
          <p:nvSpPr>
            <p:cNvPr id="82988" name="Line 42"/>
            <p:cNvSpPr/>
            <p:nvPr/>
          </p:nvSpPr>
          <p:spPr>
            <a:xfrm flipH="1">
              <a:off x="2928" y="3648"/>
              <a:ext cx="960" cy="0"/>
            </a:xfrm>
            <a:prstGeom prst="line">
              <a:avLst/>
            </a:prstGeom>
            <a:ln w="9525" cap="flat" cmpd="sng">
              <a:solidFill>
                <a:schemeClr val="tx1"/>
              </a:solidFill>
              <a:prstDash val="solid"/>
              <a:headEnd type="none" w="med" len="med"/>
              <a:tailEnd type="none" w="med" len="med"/>
            </a:ln>
          </p:spPr>
        </p:sp>
        <p:sp>
          <p:nvSpPr>
            <p:cNvPr id="82989" name="Line 43"/>
            <p:cNvSpPr/>
            <p:nvPr/>
          </p:nvSpPr>
          <p:spPr>
            <a:xfrm>
              <a:off x="3888" y="1872"/>
              <a:ext cx="0" cy="1776"/>
            </a:xfrm>
            <a:prstGeom prst="line">
              <a:avLst/>
            </a:prstGeom>
            <a:ln w="9525" cap="flat" cmpd="sng">
              <a:solidFill>
                <a:schemeClr val="tx1"/>
              </a:solidFill>
              <a:prstDash val="solid"/>
              <a:headEnd type="none" w="med" len="med"/>
              <a:tailEnd type="none" w="med" len="med"/>
            </a:ln>
          </p:spPr>
        </p:sp>
        <p:sp>
          <p:nvSpPr>
            <p:cNvPr id="82990" name="Text Box 44"/>
            <p:cNvSpPr txBox="1"/>
            <p:nvPr/>
          </p:nvSpPr>
          <p:spPr>
            <a:xfrm>
              <a:off x="1478" y="2654"/>
              <a:ext cx="403" cy="290"/>
            </a:xfrm>
            <a:prstGeom prst="rect">
              <a:avLst/>
            </a:prstGeom>
            <a:noFill/>
            <a:ln w="9525">
              <a:noFill/>
            </a:ln>
          </p:spPr>
          <p:txBody>
            <a:bodyPr wrap="none">
              <a:spAutoFit/>
            </a:bodyPr>
            <a:lstStyle/>
            <a:p>
              <a:r>
                <a:rPr lang="zh-CN" altLang="en-US" sz="1800" b="1" dirty="0">
                  <a:latin typeface="Times New Roman" panose="02020603050405020304" pitchFamily="18" charset="0"/>
                </a:rPr>
                <a:t>旁路</a:t>
              </a:r>
            </a:p>
          </p:txBody>
        </p:sp>
        <p:sp>
          <p:nvSpPr>
            <p:cNvPr id="82991" name="Text Box 45"/>
            <p:cNvSpPr txBox="1"/>
            <p:nvPr/>
          </p:nvSpPr>
          <p:spPr>
            <a:xfrm>
              <a:off x="3888" y="2447"/>
              <a:ext cx="403" cy="290"/>
            </a:xfrm>
            <a:prstGeom prst="rect">
              <a:avLst/>
            </a:prstGeom>
            <a:noFill/>
            <a:ln w="9525">
              <a:noFill/>
            </a:ln>
          </p:spPr>
          <p:txBody>
            <a:bodyPr wrap="none">
              <a:spAutoFit/>
            </a:bodyPr>
            <a:lstStyle/>
            <a:p>
              <a:r>
                <a:rPr lang="zh-CN" altLang="en-US" sz="1800" b="1" dirty="0">
                  <a:latin typeface="Times New Roman" panose="02020603050405020304" pitchFamily="18" charset="0"/>
                </a:rPr>
                <a:t>旁路</a:t>
              </a:r>
            </a:p>
          </p:txBody>
        </p:sp>
        <p:sp>
          <p:nvSpPr>
            <p:cNvPr id="82992" name="Text Box 46"/>
            <p:cNvSpPr txBox="1"/>
            <p:nvPr/>
          </p:nvSpPr>
          <p:spPr>
            <a:xfrm>
              <a:off x="3220" y="3753"/>
              <a:ext cx="907" cy="290"/>
            </a:xfrm>
            <a:prstGeom prst="rect">
              <a:avLst/>
            </a:prstGeom>
            <a:noFill/>
            <a:ln w="9525">
              <a:noFill/>
            </a:ln>
          </p:spPr>
          <p:txBody>
            <a:bodyPr wrap="none">
              <a:spAutoFit/>
            </a:bodyPr>
            <a:lstStyle/>
            <a:p>
              <a:r>
                <a:rPr lang="zh-CN" altLang="en-US" sz="1800" b="1" dirty="0">
                  <a:latin typeface="Times New Roman" panose="02020603050405020304" pitchFamily="18" charset="0"/>
                </a:rPr>
                <a:t>缓冲寄存器</a:t>
              </a:r>
              <a:r>
                <a:rPr lang="en-US" altLang="zh-CN" sz="1800" b="1" dirty="0">
                  <a:latin typeface="Times New Roman" panose="02020603050405020304" pitchFamily="18" charset="0"/>
                </a:rPr>
                <a:t>2</a:t>
              </a:r>
            </a:p>
          </p:txBody>
        </p:sp>
        <p:sp>
          <p:nvSpPr>
            <p:cNvPr id="82993" name="Text Box 47"/>
            <p:cNvSpPr txBox="1"/>
            <p:nvPr/>
          </p:nvSpPr>
          <p:spPr>
            <a:xfrm>
              <a:off x="3988" y="3072"/>
              <a:ext cx="907" cy="290"/>
            </a:xfrm>
            <a:prstGeom prst="rect">
              <a:avLst/>
            </a:prstGeom>
            <a:noFill/>
            <a:ln w="9525">
              <a:noFill/>
            </a:ln>
          </p:spPr>
          <p:txBody>
            <a:bodyPr wrap="none">
              <a:spAutoFit/>
            </a:bodyPr>
            <a:lstStyle/>
            <a:p>
              <a:r>
                <a:rPr lang="zh-CN" altLang="en-US" sz="1800" b="1" dirty="0">
                  <a:latin typeface="Times New Roman" panose="02020603050405020304" pitchFamily="18" charset="0"/>
                </a:rPr>
                <a:t>缓冲寄存器</a:t>
              </a:r>
              <a:r>
                <a:rPr lang="en-US" altLang="zh-CN" sz="1800" b="1" dirty="0">
                  <a:latin typeface="Times New Roman" panose="02020603050405020304" pitchFamily="18" charset="0"/>
                </a:rPr>
                <a:t>1</a:t>
              </a:r>
            </a:p>
          </p:txBody>
        </p:sp>
        <p:sp>
          <p:nvSpPr>
            <p:cNvPr id="82994" name="Line 48"/>
            <p:cNvSpPr/>
            <p:nvPr/>
          </p:nvSpPr>
          <p:spPr>
            <a:xfrm flipV="1">
              <a:off x="2976" y="3168"/>
              <a:ext cx="1008" cy="144"/>
            </a:xfrm>
            <a:prstGeom prst="line">
              <a:avLst/>
            </a:prstGeom>
            <a:ln w="9525" cap="flat" cmpd="sng">
              <a:solidFill>
                <a:schemeClr val="tx1"/>
              </a:solidFill>
              <a:prstDash val="solid"/>
              <a:headEnd type="none" w="med" len="med"/>
              <a:tailEnd type="none" w="med" len="med"/>
            </a:ln>
          </p:spPr>
        </p:sp>
        <p:sp>
          <p:nvSpPr>
            <p:cNvPr id="82995" name="Line 49"/>
            <p:cNvSpPr/>
            <p:nvPr/>
          </p:nvSpPr>
          <p:spPr>
            <a:xfrm>
              <a:off x="2976" y="3744"/>
              <a:ext cx="240" cy="96"/>
            </a:xfrm>
            <a:prstGeom prst="line">
              <a:avLst/>
            </a:prstGeom>
            <a:ln w="9525" cap="flat" cmpd="sng">
              <a:solidFill>
                <a:schemeClr val="tx1"/>
              </a:solidFill>
              <a:prstDash val="solid"/>
              <a:headEnd type="none" w="med" len="med"/>
              <a:tailEnd type="none" w="med" len="med"/>
            </a:ln>
          </p:spPr>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83970"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83971"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69</a:t>
            </a:fld>
            <a:endParaRPr lang="en-US" altLang="zh-CN" sz="1400" dirty="0"/>
          </a:p>
        </p:txBody>
      </p:sp>
      <p:sp>
        <p:nvSpPr>
          <p:cNvPr id="83972" name="Text Box 2"/>
          <p:cNvSpPr txBox="1"/>
          <p:nvPr/>
        </p:nvSpPr>
        <p:spPr>
          <a:xfrm>
            <a:off x="525780" y="1257300"/>
            <a:ext cx="10814685" cy="953135"/>
          </a:xfrm>
          <a:prstGeom prst="rect">
            <a:avLst/>
          </a:prstGeom>
          <a:noFill/>
          <a:ln w="9525">
            <a:noFill/>
          </a:ln>
        </p:spPr>
        <p:txBody>
          <a:bodyPr wrap="square">
            <a:spAutoFit/>
          </a:bodyPr>
          <a:lstStyle/>
          <a:p>
            <a:r>
              <a:rPr lang="en-US" altLang="zh-CN" sz="2800" b="1" dirty="0">
                <a:latin typeface="宋体" panose="02010600030101010101" pitchFamily="2" charset="-122"/>
              </a:rPr>
              <a:t>e.</a:t>
            </a:r>
            <a:r>
              <a:rPr lang="zh-CN" altLang="en-US" sz="2800" b="1" dirty="0">
                <a:solidFill>
                  <a:srgbClr val="990099"/>
                </a:solidFill>
                <a:latin typeface="宋体" panose="02010600030101010101" pitchFamily="2" charset="-122"/>
              </a:rPr>
              <a:t>异步流动</a:t>
            </a:r>
            <a:r>
              <a:rPr lang="zh-CN" altLang="en-US" sz="2800" b="1" dirty="0">
                <a:latin typeface="宋体" panose="02010600030101010101" pitchFamily="2" charset="-122"/>
              </a:rPr>
              <a:t>法：让流水线中相关指令的后续不相关指令先执行，自动消除相关。</a:t>
            </a:r>
          </a:p>
        </p:txBody>
      </p:sp>
      <p:sp>
        <p:nvSpPr>
          <p:cNvPr id="246787" name="Text Box 3"/>
          <p:cNvSpPr txBox="1"/>
          <p:nvPr/>
        </p:nvSpPr>
        <p:spPr>
          <a:xfrm>
            <a:off x="1174750" y="4772025"/>
            <a:ext cx="10654030" cy="521970"/>
          </a:xfrm>
          <a:prstGeom prst="rect">
            <a:avLst/>
          </a:prstGeom>
          <a:noFill/>
          <a:ln w="9525">
            <a:noFill/>
          </a:ln>
        </p:spPr>
        <p:txBody>
          <a:bodyPr wrap="square">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可见：异步流动自动消除了</a:t>
            </a:r>
            <a:r>
              <a:rPr lang="en-US" altLang="zh-CN" sz="2800" b="1" dirty="0">
                <a:latin typeface="Times New Roman" panose="02020603050405020304" pitchFamily="18" charset="0"/>
              </a:rPr>
              <a:t>h,j</a:t>
            </a:r>
            <a:r>
              <a:rPr lang="zh-CN" altLang="en-US" sz="2800" b="1" dirty="0">
                <a:latin typeface="Times New Roman" panose="02020603050405020304" pitchFamily="18" charset="0"/>
              </a:rPr>
              <a:t>的相关，优越于</a:t>
            </a:r>
            <a:r>
              <a:rPr lang="en-US" altLang="zh-CN" sz="2800" b="1" dirty="0">
                <a:latin typeface="Times New Roman" panose="02020603050405020304" pitchFamily="18" charset="0"/>
              </a:rPr>
              <a:t>a~d</a:t>
            </a:r>
            <a:r>
              <a:rPr lang="zh-CN" altLang="en-US" sz="2800" b="1" dirty="0">
                <a:latin typeface="Times New Roman" panose="02020603050405020304" pitchFamily="18" charset="0"/>
              </a:rPr>
              <a:t>解决方法。</a:t>
            </a:r>
            <a:endParaRPr lang="zh-CN" altLang="en-US" sz="2800" b="1" dirty="0">
              <a:solidFill>
                <a:srgbClr val="663300"/>
              </a:solidFill>
              <a:latin typeface="Times New Roman" panose="02020603050405020304" pitchFamily="18" charset="0"/>
            </a:endParaRPr>
          </a:p>
        </p:txBody>
      </p:sp>
      <p:sp>
        <p:nvSpPr>
          <p:cNvPr id="246788" name="Text Box 4"/>
          <p:cNvSpPr txBox="1"/>
          <p:nvPr/>
        </p:nvSpPr>
        <p:spPr>
          <a:xfrm>
            <a:off x="1752600" y="5338763"/>
            <a:ext cx="8686800" cy="521970"/>
          </a:xfrm>
          <a:prstGeom prst="rect">
            <a:avLst/>
          </a:prstGeom>
          <a:noFill/>
          <a:ln w="9525">
            <a:noFill/>
          </a:ln>
        </p:spPr>
        <p:txBody>
          <a:bodyPr>
            <a:spAutoFit/>
          </a:bodyPr>
          <a:lstStyle/>
          <a:p>
            <a:r>
              <a:rPr lang="zh-CN" altLang="en-US" sz="2800" b="1" dirty="0">
                <a:solidFill>
                  <a:srgbClr val="CC6600"/>
                </a:solidFill>
                <a:latin typeface="Times New Roman" panose="02020603050405020304" pitchFamily="18" charset="0"/>
              </a:rPr>
              <a:t>目前，较多系统采用异步流动的方法。</a:t>
            </a:r>
          </a:p>
        </p:txBody>
      </p:sp>
      <p:sp>
        <p:nvSpPr>
          <p:cNvPr id="246789" name="Text Box 5"/>
          <p:cNvSpPr txBox="1"/>
          <p:nvPr/>
        </p:nvSpPr>
        <p:spPr>
          <a:xfrm>
            <a:off x="1752600" y="5857875"/>
            <a:ext cx="10076180" cy="521970"/>
          </a:xfrm>
          <a:prstGeom prst="rect">
            <a:avLst/>
          </a:prstGeom>
          <a:noFill/>
          <a:ln w="9525">
            <a:noFill/>
          </a:ln>
        </p:spPr>
        <p:txBody>
          <a:bodyPr wrap="square">
            <a:spAutoFit/>
          </a:bodyPr>
          <a:lstStyle/>
          <a:p>
            <a:r>
              <a:rPr lang="zh-CN" altLang="en-US" sz="2800" b="1" dirty="0">
                <a:latin typeface="Times New Roman" panose="02020603050405020304" pitchFamily="18" charset="0"/>
              </a:rPr>
              <a:t>异步流动会产生新的数据相关类型，使其控制很复杂。</a:t>
            </a:r>
          </a:p>
        </p:txBody>
      </p:sp>
      <p:grpSp>
        <p:nvGrpSpPr>
          <p:cNvPr id="246790" name="Group 6"/>
          <p:cNvGrpSpPr/>
          <p:nvPr/>
        </p:nvGrpSpPr>
        <p:grpSpPr>
          <a:xfrm>
            <a:off x="1752600" y="2054225"/>
            <a:ext cx="8763000" cy="2701925"/>
            <a:chOff x="144" y="796"/>
            <a:chExt cx="5520" cy="1702"/>
          </a:xfrm>
        </p:grpSpPr>
        <p:grpSp>
          <p:nvGrpSpPr>
            <p:cNvPr id="83977" name="Group 7"/>
            <p:cNvGrpSpPr/>
            <p:nvPr/>
          </p:nvGrpSpPr>
          <p:grpSpPr>
            <a:xfrm>
              <a:off x="144" y="796"/>
              <a:ext cx="5520" cy="1702"/>
              <a:chOff x="240" y="1094"/>
              <a:chExt cx="5520" cy="1702"/>
            </a:xfrm>
          </p:grpSpPr>
          <p:sp>
            <p:nvSpPr>
              <p:cNvPr id="83979" name="Text Box 8"/>
              <p:cNvSpPr txBox="1"/>
              <p:nvPr/>
            </p:nvSpPr>
            <p:spPr>
              <a:xfrm>
                <a:off x="1050"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0" name="Text Box 9"/>
              <p:cNvSpPr txBox="1"/>
              <p:nvPr/>
            </p:nvSpPr>
            <p:spPr>
              <a:xfrm>
                <a:off x="1450" y="1776"/>
                <a:ext cx="230" cy="432"/>
              </a:xfrm>
              <a:prstGeom prst="rect">
                <a:avLst/>
              </a:prstGeom>
              <a:noFill/>
              <a:ln w="9525" cap="flat" cmpd="sng">
                <a:solidFill>
                  <a:schemeClr val="tx1"/>
                </a:solidFill>
                <a:prstDash val="solid"/>
                <a:miter/>
                <a:headEnd type="none" w="med" len="med"/>
                <a:tailEnd type="none" w="med" len="med"/>
              </a:ln>
            </p:spPr>
            <p:txBody>
              <a:bodyPr vert="eaVert" lIns="46800" tIns="46800" rIns="10800" bIns="10800">
                <a:spAutoFit/>
              </a:bodyPr>
              <a:lstStyle/>
              <a:p>
                <a:pPr algn="ctr">
                  <a:spcBef>
                    <a:spcPct val="50000"/>
                  </a:spcBef>
                </a:pPr>
                <a:r>
                  <a:rPr lang="zh-CN" altLang="en-US" sz="2000" b="1" dirty="0">
                    <a:latin typeface="Times New Roman" panose="02020603050405020304" pitchFamily="18" charset="0"/>
                  </a:rPr>
                  <a:t>读段</a:t>
                </a:r>
              </a:p>
            </p:txBody>
          </p:sp>
          <p:sp>
            <p:nvSpPr>
              <p:cNvPr id="83981" name="Text Box 10"/>
              <p:cNvSpPr txBox="1"/>
              <p:nvPr/>
            </p:nvSpPr>
            <p:spPr>
              <a:xfrm>
                <a:off x="1972"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2" name="Text Box 11"/>
              <p:cNvSpPr txBox="1"/>
              <p:nvPr/>
            </p:nvSpPr>
            <p:spPr>
              <a:xfrm>
                <a:off x="2442"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3" name="Text Box 12"/>
              <p:cNvSpPr txBox="1"/>
              <p:nvPr/>
            </p:nvSpPr>
            <p:spPr>
              <a:xfrm>
                <a:off x="2932"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4" name="Text Box 13"/>
              <p:cNvSpPr txBox="1"/>
              <p:nvPr/>
            </p:nvSpPr>
            <p:spPr>
              <a:xfrm>
                <a:off x="3412"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5" name="Text Box 14"/>
              <p:cNvSpPr txBox="1"/>
              <p:nvPr/>
            </p:nvSpPr>
            <p:spPr>
              <a:xfrm>
                <a:off x="3850" y="1776"/>
                <a:ext cx="230" cy="432"/>
              </a:xfrm>
              <a:prstGeom prst="rect">
                <a:avLst/>
              </a:prstGeom>
              <a:noFill/>
              <a:ln w="9525" cap="flat" cmpd="sng">
                <a:solidFill>
                  <a:schemeClr val="tx1"/>
                </a:solidFill>
                <a:prstDash val="solid"/>
                <a:miter/>
                <a:headEnd type="none" w="med" len="med"/>
                <a:tailEnd type="none" w="med" len="med"/>
              </a:ln>
            </p:spPr>
            <p:txBody>
              <a:bodyPr vert="eaVert" lIns="46800" tIns="46800" rIns="10800" bIns="10800">
                <a:spAutoFit/>
              </a:bodyPr>
              <a:lstStyle/>
              <a:p>
                <a:pPr algn="ctr">
                  <a:spcBef>
                    <a:spcPct val="50000"/>
                  </a:spcBef>
                </a:pPr>
                <a:r>
                  <a:rPr lang="zh-CN" altLang="en-US" sz="2000" b="1" dirty="0">
                    <a:latin typeface="Times New Roman" panose="02020603050405020304" pitchFamily="18" charset="0"/>
                  </a:rPr>
                  <a:t>写段</a:t>
                </a:r>
              </a:p>
            </p:txBody>
          </p:sp>
          <p:sp>
            <p:nvSpPr>
              <p:cNvPr id="83986" name="Text Box 15"/>
              <p:cNvSpPr txBox="1"/>
              <p:nvPr/>
            </p:nvSpPr>
            <p:spPr>
              <a:xfrm>
                <a:off x="4372" y="1776"/>
                <a:ext cx="188" cy="432"/>
              </a:xfrm>
              <a:prstGeom prst="rect">
                <a:avLst/>
              </a:prstGeom>
              <a:noFill/>
              <a:ln w="9525" cap="flat" cmpd="sng">
                <a:solidFill>
                  <a:schemeClr val="tx1"/>
                </a:solidFill>
                <a:prstDash val="solid"/>
                <a:miter/>
                <a:headEnd type="none" w="med" len="med"/>
                <a:tailEnd type="none" w="med" len="med"/>
              </a:ln>
            </p:spPr>
            <p:txBody>
              <a:bodyPr vert="eaVert" lIns="10800" tIns="46800" rIns="10800" bIns="10800">
                <a:spAutoFit/>
              </a:bodyPr>
              <a:lstStyle/>
              <a:p>
                <a:pPr>
                  <a:spcBef>
                    <a:spcPct val="50000"/>
                  </a:spcBef>
                </a:pPr>
                <a:endParaRPr lang="zh-CN" altLang="zh-CN" b="1" dirty="0">
                  <a:latin typeface="Times New Roman" panose="02020603050405020304" pitchFamily="18" charset="0"/>
                </a:endParaRPr>
              </a:p>
            </p:txBody>
          </p:sp>
          <p:sp>
            <p:nvSpPr>
              <p:cNvPr id="83987" name="Line 16"/>
              <p:cNvSpPr/>
              <p:nvPr/>
            </p:nvSpPr>
            <p:spPr>
              <a:xfrm>
                <a:off x="720" y="1968"/>
                <a:ext cx="240" cy="0"/>
              </a:xfrm>
              <a:prstGeom prst="line">
                <a:avLst/>
              </a:prstGeom>
              <a:ln w="9525" cap="flat" cmpd="sng">
                <a:solidFill>
                  <a:schemeClr val="tx1"/>
                </a:solidFill>
                <a:prstDash val="solid"/>
                <a:headEnd type="none" w="med" len="med"/>
                <a:tailEnd type="triangle" w="med" len="med"/>
              </a:ln>
            </p:spPr>
          </p:sp>
          <p:sp>
            <p:nvSpPr>
              <p:cNvPr id="83988" name="Text Box 17"/>
              <p:cNvSpPr txBox="1"/>
              <p:nvPr/>
            </p:nvSpPr>
            <p:spPr>
              <a:xfrm>
                <a:off x="528" y="1856"/>
                <a:ext cx="160" cy="194"/>
              </a:xfrm>
              <a:prstGeom prst="rect">
                <a:avLst/>
              </a:prstGeom>
              <a:noFill/>
              <a:ln w="9525">
                <a:noFill/>
              </a:ln>
            </p:spPr>
            <p:txBody>
              <a:bodyPr wrap="none" lIns="0" tIns="0" rIns="0" bIns="0">
                <a:spAutoFit/>
              </a:bodyPr>
              <a:lstStyle/>
              <a:p>
                <a:r>
                  <a:rPr lang="zh-CN" altLang="en-US" sz="2000" b="1" dirty="0">
                    <a:latin typeface="Times New Roman" panose="02020603050405020304" pitchFamily="18" charset="0"/>
                  </a:rPr>
                  <a:t>入</a:t>
                </a:r>
              </a:p>
            </p:txBody>
          </p:sp>
          <p:sp>
            <p:nvSpPr>
              <p:cNvPr id="83989" name="Line 18"/>
              <p:cNvSpPr/>
              <p:nvPr/>
            </p:nvSpPr>
            <p:spPr>
              <a:xfrm>
                <a:off x="1248" y="1968"/>
                <a:ext cx="192" cy="0"/>
              </a:xfrm>
              <a:prstGeom prst="line">
                <a:avLst/>
              </a:prstGeom>
              <a:ln w="9525" cap="flat" cmpd="sng">
                <a:solidFill>
                  <a:schemeClr val="tx1"/>
                </a:solidFill>
                <a:prstDash val="solid"/>
                <a:headEnd type="none" w="med" len="med"/>
                <a:tailEnd type="none" w="med" len="med"/>
              </a:ln>
            </p:spPr>
          </p:sp>
          <p:sp>
            <p:nvSpPr>
              <p:cNvPr id="83990" name="Line 19"/>
              <p:cNvSpPr/>
              <p:nvPr/>
            </p:nvSpPr>
            <p:spPr>
              <a:xfrm>
                <a:off x="1680" y="1968"/>
                <a:ext cx="240" cy="0"/>
              </a:xfrm>
              <a:prstGeom prst="line">
                <a:avLst/>
              </a:prstGeom>
              <a:ln w="9525" cap="flat" cmpd="sng">
                <a:solidFill>
                  <a:schemeClr val="tx1"/>
                </a:solidFill>
                <a:prstDash val="solid"/>
                <a:headEnd type="none" w="med" len="med"/>
                <a:tailEnd type="none" w="med" len="med"/>
              </a:ln>
            </p:spPr>
          </p:sp>
          <p:sp>
            <p:nvSpPr>
              <p:cNvPr id="83991" name="Line 20"/>
              <p:cNvSpPr/>
              <p:nvPr/>
            </p:nvSpPr>
            <p:spPr>
              <a:xfrm>
                <a:off x="2160" y="1968"/>
                <a:ext cx="240" cy="0"/>
              </a:xfrm>
              <a:prstGeom prst="line">
                <a:avLst/>
              </a:prstGeom>
              <a:ln w="9525" cap="flat" cmpd="sng">
                <a:solidFill>
                  <a:schemeClr val="tx1"/>
                </a:solidFill>
                <a:prstDash val="solid"/>
                <a:headEnd type="none" w="med" len="med"/>
                <a:tailEnd type="none" w="med" len="med"/>
              </a:ln>
            </p:spPr>
          </p:sp>
          <p:sp>
            <p:nvSpPr>
              <p:cNvPr id="83992" name="Line 21"/>
              <p:cNvSpPr/>
              <p:nvPr/>
            </p:nvSpPr>
            <p:spPr>
              <a:xfrm>
                <a:off x="2640" y="1968"/>
                <a:ext cx="240" cy="0"/>
              </a:xfrm>
              <a:prstGeom prst="line">
                <a:avLst/>
              </a:prstGeom>
              <a:ln w="9525" cap="flat" cmpd="sng">
                <a:solidFill>
                  <a:schemeClr val="tx1"/>
                </a:solidFill>
                <a:prstDash val="solid"/>
                <a:headEnd type="none" w="med" len="med"/>
                <a:tailEnd type="none" w="med" len="med"/>
              </a:ln>
            </p:spPr>
          </p:sp>
          <p:sp>
            <p:nvSpPr>
              <p:cNvPr id="83993" name="Line 22"/>
              <p:cNvSpPr/>
              <p:nvPr/>
            </p:nvSpPr>
            <p:spPr>
              <a:xfrm>
                <a:off x="3120" y="1968"/>
                <a:ext cx="240" cy="0"/>
              </a:xfrm>
              <a:prstGeom prst="line">
                <a:avLst/>
              </a:prstGeom>
              <a:ln w="9525" cap="flat" cmpd="sng">
                <a:solidFill>
                  <a:schemeClr val="tx1"/>
                </a:solidFill>
                <a:prstDash val="solid"/>
                <a:headEnd type="none" w="med" len="med"/>
                <a:tailEnd type="none" w="med" len="med"/>
              </a:ln>
            </p:spPr>
          </p:sp>
          <p:sp>
            <p:nvSpPr>
              <p:cNvPr id="83994" name="Line 23"/>
              <p:cNvSpPr/>
              <p:nvPr/>
            </p:nvSpPr>
            <p:spPr>
              <a:xfrm>
                <a:off x="3600" y="1968"/>
                <a:ext cx="240" cy="0"/>
              </a:xfrm>
              <a:prstGeom prst="line">
                <a:avLst/>
              </a:prstGeom>
              <a:ln w="9525" cap="flat" cmpd="sng">
                <a:solidFill>
                  <a:schemeClr val="tx1"/>
                </a:solidFill>
                <a:prstDash val="solid"/>
                <a:headEnd type="none" w="med" len="med"/>
                <a:tailEnd type="none" w="med" len="med"/>
              </a:ln>
            </p:spPr>
          </p:sp>
          <p:sp>
            <p:nvSpPr>
              <p:cNvPr id="83995" name="Line 24"/>
              <p:cNvSpPr/>
              <p:nvPr/>
            </p:nvSpPr>
            <p:spPr>
              <a:xfrm>
                <a:off x="4080" y="1968"/>
                <a:ext cx="240" cy="0"/>
              </a:xfrm>
              <a:prstGeom prst="line">
                <a:avLst/>
              </a:prstGeom>
              <a:ln w="9525" cap="flat" cmpd="sng">
                <a:solidFill>
                  <a:schemeClr val="tx1"/>
                </a:solidFill>
                <a:prstDash val="solid"/>
                <a:headEnd type="none" w="med" len="med"/>
                <a:tailEnd type="none" w="med" len="med"/>
              </a:ln>
            </p:spPr>
          </p:sp>
          <p:sp>
            <p:nvSpPr>
              <p:cNvPr id="83996" name="Line 25"/>
              <p:cNvSpPr/>
              <p:nvPr/>
            </p:nvSpPr>
            <p:spPr>
              <a:xfrm>
                <a:off x="4560" y="1968"/>
                <a:ext cx="240" cy="0"/>
              </a:xfrm>
              <a:prstGeom prst="line">
                <a:avLst/>
              </a:prstGeom>
              <a:ln w="9525" cap="flat" cmpd="sng">
                <a:solidFill>
                  <a:schemeClr val="tx1"/>
                </a:solidFill>
                <a:prstDash val="solid"/>
                <a:headEnd type="none" w="med" len="med"/>
                <a:tailEnd type="triangle" w="med" len="med"/>
              </a:ln>
            </p:spPr>
          </p:sp>
          <p:sp>
            <p:nvSpPr>
              <p:cNvPr id="83997" name="Text Box 26"/>
              <p:cNvSpPr txBox="1"/>
              <p:nvPr/>
            </p:nvSpPr>
            <p:spPr>
              <a:xfrm>
                <a:off x="4896" y="1856"/>
                <a:ext cx="160" cy="194"/>
              </a:xfrm>
              <a:prstGeom prst="rect">
                <a:avLst/>
              </a:prstGeom>
              <a:noFill/>
              <a:ln w="9525">
                <a:noFill/>
              </a:ln>
            </p:spPr>
            <p:txBody>
              <a:bodyPr wrap="none" lIns="0" tIns="0" rIns="0" bIns="0">
                <a:spAutoFit/>
              </a:bodyPr>
              <a:lstStyle/>
              <a:p>
                <a:r>
                  <a:rPr lang="zh-CN" altLang="en-US" sz="2000" b="1" dirty="0">
                    <a:latin typeface="Times New Roman" panose="02020603050405020304" pitchFamily="18" charset="0"/>
                  </a:rPr>
                  <a:t>出</a:t>
                </a:r>
              </a:p>
            </p:txBody>
          </p:sp>
          <p:sp>
            <p:nvSpPr>
              <p:cNvPr id="83998" name="Text Box 27"/>
              <p:cNvSpPr txBox="1"/>
              <p:nvPr/>
            </p:nvSpPr>
            <p:spPr>
              <a:xfrm>
                <a:off x="336" y="2256"/>
                <a:ext cx="4320" cy="251"/>
              </a:xfrm>
              <a:prstGeom prst="rect">
                <a:avLst/>
              </a:prstGeom>
              <a:noFill/>
              <a:ln w="9525">
                <a:noFill/>
              </a:ln>
            </p:spPr>
            <p:txBody>
              <a:bodyPr>
                <a:spAutoFit/>
              </a:bodyPr>
              <a:lstStyle/>
              <a:p>
                <a:r>
                  <a:rPr lang="zh-CN" altLang="en-US" sz="2000" b="1" dirty="0">
                    <a:latin typeface="Times New Roman" panose="02020603050405020304" pitchFamily="18" charset="0"/>
                  </a:rPr>
                  <a:t>段号：     </a:t>
                </a:r>
                <a:r>
                  <a:rPr lang="en-US" altLang="zh-CN" sz="2000" b="1" dirty="0">
                    <a:latin typeface="Times New Roman" panose="02020603050405020304" pitchFamily="18" charset="0"/>
                  </a:rPr>
                  <a:t>1         2           3         4           5          6          7          8</a:t>
                </a:r>
              </a:p>
            </p:txBody>
          </p:sp>
          <p:sp>
            <p:nvSpPr>
              <p:cNvPr id="83999" name="Freeform 28"/>
              <p:cNvSpPr/>
              <p:nvPr/>
            </p:nvSpPr>
            <p:spPr>
              <a:xfrm>
                <a:off x="1780" y="1968"/>
                <a:ext cx="1916" cy="559"/>
              </a:xfrm>
              <a:custGeom>
                <a:avLst/>
                <a:gdLst/>
                <a:ahLst/>
                <a:cxnLst>
                  <a:cxn ang="0">
                    <a:pos x="1916" y="0"/>
                  </a:cxn>
                  <a:cxn ang="0">
                    <a:pos x="1912" y="559"/>
                  </a:cxn>
                  <a:cxn ang="0">
                    <a:pos x="0" y="559"/>
                  </a:cxn>
                  <a:cxn ang="0">
                    <a:pos x="0" y="9"/>
                  </a:cxn>
                </a:cxnLst>
                <a:rect l="0" t="0" r="0" b="0"/>
                <a:pathLst>
                  <a:path w="1916" h="559">
                    <a:moveTo>
                      <a:pt x="1916" y="0"/>
                    </a:moveTo>
                    <a:lnTo>
                      <a:pt x="1912" y="559"/>
                    </a:lnTo>
                    <a:lnTo>
                      <a:pt x="0" y="559"/>
                    </a:lnTo>
                    <a:lnTo>
                      <a:pt x="0" y="9"/>
                    </a:lnTo>
                  </a:path>
                </a:pathLst>
              </a:custGeom>
              <a:noFill/>
              <a:ln w="9525" cap="flat" cmpd="sng">
                <a:solidFill>
                  <a:schemeClr val="tx1">
                    <a:alpha val="100000"/>
                  </a:schemeClr>
                </a:solidFill>
                <a:prstDash val="dash"/>
                <a:round/>
                <a:headEnd type="none" w="med" len="med"/>
                <a:tailEnd type="triangle" w="med" len="med"/>
              </a:ln>
            </p:spPr>
            <p:txBody>
              <a:bodyPr/>
              <a:lstStyle/>
              <a:p>
                <a:endParaRPr lang="zh-CN" altLang="en-US"/>
              </a:p>
            </p:txBody>
          </p:sp>
          <p:sp>
            <p:nvSpPr>
              <p:cNvPr id="84000" name="Text Box 29"/>
              <p:cNvSpPr txBox="1"/>
              <p:nvPr/>
            </p:nvSpPr>
            <p:spPr>
              <a:xfrm>
                <a:off x="2160" y="2602"/>
                <a:ext cx="1296" cy="194"/>
              </a:xfrm>
              <a:prstGeom prst="rect">
                <a:avLst/>
              </a:prstGeom>
              <a:noFill/>
              <a:ln w="9525">
                <a:noFill/>
              </a:ln>
            </p:spPr>
            <p:txBody>
              <a:bodyPr lIns="0" tIns="0" rIns="0" bIns="0">
                <a:spAutoFit/>
              </a:bodyPr>
              <a:lstStyle/>
              <a:p>
                <a:r>
                  <a:rPr lang="zh-CN" altLang="en-US" sz="2000" b="1" dirty="0">
                    <a:latin typeface="Times New Roman" panose="02020603050405020304" pitchFamily="18" charset="0"/>
                  </a:rPr>
                  <a:t>相关专用通路</a:t>
                </a:r>
              </a:p>
            </p:txBody>
          </p:sp>
          <p:sp>
            <p:nvSpPr>
              <p:cNvPr id="84001" name="Text Box 30"/>
              <p:cNvSpPr txBox="1"/>
              <p:nvPr/>
            </p:nvSpPr>
            <p:spPr>
              <a:xfrm>
                <a:off x="240" y="1094"/>
                <a:ext cx="5520" cy="639"/>
              </a:xfrm>
              <a:prstGeom prst="rect">
                <a:avLst/>
              </a:prstGeom>
              <a:noFill/>
              <a:ln w="9525">
                <a:noFill/>
              </a:ln>
            </p:spPr>
            <p:txBody>
              <a:bodyPr>
                <a:spAutoFit/>
              </a:bodyPr>
              <a:lstStyle/>
              <a:p>
                <a:r>
                  <a:rPr lang="en-US" altLang="zh-CN" sz="2000" b="1" dirty="0">
                    <a:latin typeface="Times New Roman" panose="02020603050405020304" pitchFamily="18" charset="0"/>
                  </a:rPr>
                  <a:t>                    n         j          m          l          k          i           h             </a:t>
                </a:r>
                <a:r>
                  <a:rPr lang="zh-CN" altLang="en-US" sz="2000" b="1" dirty="0">
                    <a:solidFill>
                      <a:schemeClr val="accent2"/>
                    </a:solidFill>
                    <a:latin typeface="Times New Roman" panose="02020603050405020304" pitchFamily="18" charset="0"/>
                  </a:rPr>
                  <a:t>（异步流动的）</a:t>
                </a:r>
              </a:p>
              <a:p>
                <a:r>
                  <a:rPr lang="zh-CN" altLang="en-US" sz="2000" b="1" dirty="0">
                    <a:latin typeface="Times New Roman" panose="02020603050405020304" pitchFamily="18" charset="0"/>
                  </a:rPr>
                  <a:t>                    </a:t>
                </a:r>
                <a:r>
                  <a:rPr lang="en-US" altLang="zh-CN" sz="2000" b="1" dirty="0">
                    <a:latin typeface="Times New Roman" panose="02020603050405020304" pitchFamily="18" charset="0"/>
                  </a:rPr>
                  <a:t>k         j         </a:t>
                </a:r>
                <a:r>
                  <a:rPr lang="zh-CN" altLang="en-US" sz="2000" b="1" dirty="0">
                    <a:latin typeface="Times New Roman" panose="02020603050405020304" pitchFamily="18" charset="0"/>
                  </a:rPr>
                  <a:t>空         空       空         </a:t>
                </a:r>
                <a:r>
                  <a:rPr lang="en-US" altLang="zh-CN" sz="2000" b="1" dirty="0">
                    <a:latin typeface="Times New Roman" panose="02020603050405020304" pitchFamily="18" charset="0"/>
                  </a:rPr>
                  <a:t>i           h             </a:t>
                </a:r>
                <a:r>
                  <a:rPr lang="zh-CN" altLang="en-US" sz="2000" b="1" dirty="0">
                    <a:solidFill>
                      <a:schemeClr val="accent2"/>
                    </a:solidFill>
                    <a:latin typeface="Times New Roman" panose="02020603050405020304" pitchFamily="18" charset="0"/>
                  </a:rPr>
                  <a:t>（顺序流动的）</a:t>
                </a:r>
              </a:p>
              <a:p>
                <a:r>
                  <a:rPr lang="zh-CN" altLang="en-US" sz="2000" b="1" dirty="0">
                    <a:latin typeface="Times New Roman" panose="02020603050405020304" pitchFamily="18" charset="0"/>
                  </a:rPr>
                  <a:t>指令地址：</a:t>
                </a:r>
                <a:r>
                  <a:rPr lang="en-US" altLang="zh-CN" sz="2000" b="1" dirty="0">
                    <a:latin typeface="Times New Roman" panose="02020603050405020304" pitchFamily="18" charset="0"/>
                  </a:rPr>
                  <a:t>k         j          i           h                                                 </a:t>
                </a:r>
                <a:r>
                  <a:rPr lang="zh-CN" altLang="en-US" sz="2000" b="1" dirty="0">
                    <a:latin typeface="Times New Roman" panose="02020603050405020304" pitchFamily="18" charset="0"/>
                  </a:rPr>
                  <a:t>（判出</a:t>
                </a:r>
                <a:r>
                  <a:rPr lang="en-US" altLang="zh-CN" sz="2000" b="1" dirty="0">
                    <a:latin typeface="Times New Roman" panose="02020603050405020304" pitchFamily="18" charset="0"/>
                  </a:rPr>
                  <a:t>j,h</a:t>
                </a:r>
                <a:r>
                  <a:rPr lang="zh-CN" altLang="en-US" sz="2000" b="1" dirty="0">
                    <a:latin typeface="Times New Roman" panose="02020603050405020304" pitchFamily="18" charset="0"/>
                  </a:rPr>
                  <a:t>相关）</a:t>
                </a:r>
              </a:p>
            </p:txBody>
          </p:sp>
        </p:grpSp>
        <p:sp>
          <p:nvSpPr>
            <p:cNvPr id="83978" name="Line 31"/>
            <p:cNvSpPr/>
            <p:nvPr/>
          </p:nvSpPr>
          <p:spPr>
            <a:xfrm>
              <a:off x="1344" y="1488"/>
              <a:ext cx="0" cy="432"/>
            </a:xfrm>
            <a:prstGeom prst="line">
              <a:avLst/>
            </a:prstGeom>
            <a:ln w="9525" cap="flat" cmpd="sng">
              <a:solidFill>
                <a:schemeClr val="tx1"/>
              </a:solidFill>
              <a:prstDash val="solid"/>
              <a:headEnd type="none" w="med" len="med"/>
              <a:tailEnd type="none" w="med" len="med"/>
            </a:ln>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701040" y="1442720"/>
            <a:ext cx="10194290" cy="3744595"/>
          </a:xfrm>
          <a:prstGeom prst="rect">
            <a:avLst/>
          </a:prstGeom>
        </p:spPr>
        <p:txBody>
          <a:bodyPr wrap="square">
            <a:spAutoFit/>
            <a:scene3d>
              <a:camera prst="orthographicFront"/>
              <a:lightRig rig="threePt" dir="t"/>
            </a:scene3d>
          </a:bodyPr>
          <a:lstStyle/>
          <a:p>
            <a:pPr eaLnBrk="1" hangingPunct="1">
              <a:lnSpc>
                <a:spcPct val="90000"/>
              </a:lnSpc>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1．重叠方式原理</a:t>
            </a:r>
          </a:p>
          <a:p>
            <a:pPr eaLnBrk="1" hangingPunct="1">
              <a:lnSpc>
                <a:spcPct val="90000"/>
              </a:lnSpc>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一条指令的执行过程可以分为多个阶段，如：</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lnSpc>
                <a:spcPct val="90000"/>
              </a:lnSpc>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取指</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lnSpc>
                <a:spcPct val="90000"/>
              </a:lnSpc>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分析</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lnSpc>
                <a:spcPct val="90000"/>
              </a:lnSpc>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执行</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eaLnBrk="1" hangingPunct="1">
              <a:lnSpc>
                <a:spcPct val="90000"/>
              </a:lnSpc>
              <a:buNone/>
            </a:pP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graphicFrame>
        <p:nvGraphicFramePr>
          <p:cNvPr id="13317" name="Object 1029"/>
          <p:cNvGraphicFramePr>
            <a:graphicFrameLocks noChangeAspect="1"/>
          </p:cNvGraphicFramePr>
          <p:nvPr/>
        </p:nvGraphicFramePr>
        <p:xfrm>
          <a:off x="4050665" y="2592705"/>
          <a:ext cx="7569835" cy="935355"/>
        </p:xfrm>
        <a:graphic>
          <a:graphicData uri="http://schemas.openxmlformats.org/presentationml/2006/ole">
            <mc:AlternateContent xmlns:mc="http://schemas.openxmlformats.org/markup-compatibility/2006">
              <mc:Choice xmlns:v="urn:schemas-microsoft-com:vml" Requires="v">
                <p:oleObj r:id="rId2" imgW="3581400" imgH="441960" progId="Paint.Picture">
                  <p:embed/>
                </p:oleObj>
              </mc:Choice>
              <mc:Fallback>
                <p:oleObj r:id="rId2" imgW="3581400" imgH="441960" progId="Paint.Picture">
                  <p:embed/>
                  <p:pic>
                    <p:nvPicPr>
                      <p:cNvPr id="0" name="图片 3080"/>
                      <p:cNvPicPr/>
                      <p:nvPr/>
                    </p:nvPicPr>
                    <p:blipFill>
                      <a:blip r:embed="rId3"/>
                      <a:stretch>
                        <a:fillRect/>
                      </a:stretch>
                    </p:blipFill>
                    <p:spPr>
                      <a:xfrm>
                        <a:off x="4050665" y="2592705"/>
                        <a:ext cx="7569835" cy="935355"/>
                      </a:xfrm>
                      <a:prstGeom prst="rect">
                        <a:avLst/>
                      </a:prstGeom>
                      <a:noFill/>
                      <a:ln w="38100">
                        <a:noFill/>
                        <a:miter/>
                      </a:ln>
                    </p:spPr>
                  </p:pic>
                </p:oleObj>
              </mc:Fallback>
            </mc:AlternateContent>
          </a:graphicData>
        </a:graphic>
      </p:graphicFrame>
      <p:sp>
        <p:nvSpPr>
          <p:cNvPr id="2" name="标题 1"/>
          <p:cNvSpPr>
            <a:spLocks noGrp="1"/>
          </p:cNvSpPr>
          <p:nvPr>
            <p:ph type="title"/>
          </p:nvPr>
        </p:nvSpPr>
        <p:spPr/>
        <p:txBody>
          <a:bodyPr/>
          <a:lstStyle/>
          <a:p>
            <a:r>
              <a:rPr dirty="0">
                <a:sym typeface="+mn-ea"/>
              </a:rPr>
              <a:t>4.1.1  重叠方式</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84994"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84995"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70</a:t>
            </a:fld>
            <a:endParaRPr lang="en-US" altLang="zh-CN" sz="1400" dirty="0"/>
          </a:p>
        </p:txBody>
      </p:sp>
      <p:sp>
        <p:nvSpPr>
          <p:cNvPr id="84996" name="Text Box 2"/>
          <p:cNvSpPr txBox="1"/>
          <p:nvPr/>
        </p:nvSpPr>
        <p:spPr>
          <a:xfrm>
            <a:off x="1752600" y="2484438"/>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3300"/>
                </a:solidFill>
                <a:latin typeface="Times New Roman" panose="02020603050405020304" pitchFamily="18" charset="0"/>
              </a:rPr>
              <a:t>相关类型二：</a:t>
            </a:r>
            <a:r>
              <a:rPr lang="en-US" altLang="zh-CN" sz="2800" b="1" dirty="0">
                <a:latin typeface="Times New Roman" panose="02020603050405020304" pitchFamily="18" charset="0"/>
              </a:rPr>
              <a:t>WAR(</a:t>
            </a:r>
            <a:r>
              <a:rPr lang="zh-CN" altLang="en-US" sz="2800" b="1" dirty="0">
                <a:latin typeface="Times New Roman" panose="02020603050405020304" pitchFamily="18" charset="0"/>
              </a:rPr>
              <a:t>先读后写</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WAW(</a:t>
            </a:r>
            <a:r>
              <a:rPr lang="zh-CN" altLang="en-US" sz="2800" b="1" dirty="0">
                <a:latin typeface="Times New Roman" panose="02020603050405020304" pitchFamily="18" charset="0"/>
              </a:rPr>
              <a:t>写写</a:t>
            </a:r>
            <a:r>
              <a:rPr lang="en-US" altLang="zh-CN" sz="2800" b="1" dirty="0">
                <a:latin typeface="Times New Roman" panose="02020603050405020304" pitchFamily="18" charset="0"/>
              </a:rPr>
              <a:t>)</a:t>
            </a:r>
            <a:endParaRPr lang="en-US" altLang="zh-CN" sz="2800" b="1" dirty="0">
              <a:solidFill>
                <a:srgbClr val="663300"/>
              </a:solidFill>
              <a:latin typeface="宋体" panose="02010600030101010101" pitchFamily="2" charset="-122"/>
            </a:endParaRPr>
          </a:p>
        </p:txBody>
      </p:sp>
      <p:sp>
        <p:nvSpPr>
          <p:cNvPr id="247811" name="Text Box 3"/>
          <p:cNvSpPr txBox="1"/>
          <p:nvPr/>
        </p:nvSpPr>
        <p:spPr>
          <a:xfrm>
            <a:off x="1752600" y="3062605"/>
            <a:ext cx="9354820" cy="521970"/>
          </a:xfrm>
          <a:prstGeom prst="rect">
            <a:avLst/>
          </a:prstGeom>
          <a:noFill/>
          <a:ln w="9525">
            <a:noFill/>
          </a:ln>
        </p:spPr>
        <p:txBody>
          <a:bodyPr wrap="square">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这两种相关只有在异步流动流水线中才会产生。</a:t>
            </a:r>
          </a:p>
        </p:txBody>
      </p:sp>
      <p:sp>
        <p:nvSpPr>
          <p:cNvPr id="247812" name="Text Box 4"/>
          <p:cNvSpPr txBox="1"/>
          <p:nvPr/>
        </p:nvSpPr>
        <p:spPr>
          <a:xfrm>
            <a:off x="1752600" y="4114800"/>
            <a:ext cx="8686800" cy="521970"/>
          </a:xfrm>
          <a:prstGeom prst="rect">
            <a:avLst/>
          </a:prstGeom>
          <a:noFill/>
          <a:ln w="9525">
            <a:noFill/>
          </a:ln>
        </p:spPr>
        <p:txBody>
          <a:bodyPr>
            <a:spAutoFit/>
          </a:bodyPr>
          <a:lstStyle/>
          <a:p>
            <a:r>
              <a:rPr lang="en-US" altLang="zh-CN" sz="2800" b="1" dirty="0">
                <a:solidFill>
                  <a:srgbClr val="CC6600"/>
                </a:solidFill>
                <a:latin typeface="宋体" panose="02010600030101010101" pitchFamily="2" charset="-122"/>
              </a:rPr>
              <a:t>  </a:t>
            </a:r>
            <a:r>
              <a:rPr lang="zh-CN" altLang="en-US" sz="2800" b="1" dirty="0">
                <a:solidFill>
                  <a:srgbClr val="CC6600"/>
                </a:solidFill>
                <a:latin typeface="Times New Roman" panose="02020603050405020304" pitchFamily="18" charset="0"/>
              </a:rPr>
              <a:t>解决方法：</a:t>
            </a:r>
          </a:p>
        </p:txBody>
      </p:sp>
      <p:sp>
        <p:nvSpPr>
          <p:cNvPr id="247813" name="Text Box 5"/>
          <p:cNvSpPr txBox="1"/>
          <p:nvPr/>
        </p:nvSpPr>
        <p:spPr>
          <a:xfrm>
            <a:off x="1752600" y="4586288"/>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使用动态调度方法检测和处理相关。</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86018"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86019"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71</a:t>
            </a:fld>
            <a:endParaRPr lang="en-US" altLang="zh-CN" sz="1400" dirty="0"/>
          </a:p>
        </p:txBody>
      </p:sp>
      <p:sp>
        <p:nvSpPr>
          <p:cNvPr id="86020" name="Text Box 2"/>
          <p:cNvSpPr txBox="1"/>
          <p:nvPr/>
        </p:nvSpPr>
        <p:spPr>
          <a:xfrm>
            <a:off x="2952115" y="254635"/>
            <a:ext cx="8686800" cy="583565"/>
          </a:xfrm>
          <a:prstGeom prst="rect">
            <a:avLst/>
          </a:prstGeom>
          <a:noFill/>
          <a:ln w="9525">
            <a:noFill/>
          </a:ln>
        </p:spPr>
        <p:txBody>
          <a:bodyPr>
            <a:spAutoFit/>
          </a:bodyPr>
          <a:lstStyle/>
          <a:p>
            <a:r>
              <a:rPr lang="zh-CN" altLang="en-US" sz="3200" b="1" dirty="0">
                <a:solidFill>
                  <a:srgbClr val="FF3300"/>
                </a:solidFill>
                <a:latin typeface="Times New Roman" panose="02020603050405020304" pitchFamily="18" charset="0"/>
              </a:rPr>
              <a:t>三、全局性相关处理</a:t>
            </a:r>
          </a:p>
        </p:txBody>
      </p:sp>
      <p:sp>
        <p:nvSpPr>
          <p:cNvPr id="248835" name="Text Box 3"/>
          <p:cNvSpPr txBox="1"/>
          <p:nvPr/>
        </p:nvSpPr>
        <p:spPr>
          <a:xfrm>
            <a:off x="1752600" y="838200"/>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由转移指令</a:t>
            </a:r>
            <a:r>
              <a:rPr lang="en-US" altLang="zh-CN" sz="2800" b="1" dirty="0">
                <a:latin typeface="宋体" panose="02010600030101010101" pitchFamily="2" charset="-122"/>
              </a:rPr>
              <a:t>(</a:t>
            </a:r>
            <a:r>
              <a:rPr lang="zh-CN" altLang="en-US" sz="2800" b="1" dirty="0">
                <a:latin typeface="宋体" panose="02010600030101010101" pitchFamily="2" charset="-122"/>
              </a:rPr>
              <a:t>占总指令的</a:t>
            </a:r>
            <a:r>
              <a:rPr lang="en-US" altLang="zh-CN" sz="2800" b="1" dirty="0">
                <a:latin typeface="宋体" panose="02010600030101010101" pitchFamily="2" charset="-122"/>
              </a:rPr>
              <a:t>1/4)</a:t>
            </a:r>
            <a:r>
              <a:rPr lang="zh-CN" altLang="en-US" sz="2800" b="1" dirty="0">
                <a:latin typeface="宋体" panose="02010600030101010101" pitchFamily="2" charset="-122"/>
              </a:rPr>
              <a:t>引起的相关。</a:t>
            </a:r>
          </a:p>
        </p:txBody>
      </p:sp>
      <p:sp>
        <p:nvSpPr>
          <p:cNvPr id="248836" name="Text Box 4"/>
          <p:cNvSpPr txBox="1"/>
          <p:nvPr/>
        </p:nvSpPr>
        <p:spPr>
          <a:xfrm>
            <a:off x="2117725" y="1371600"/>
            <a:ext cx="2322513" cy="521970"/>
          </a:xfrm>
          <a:prstGeom prst="rect">
            <a:avLst/>
          </a:prstGeom>
          <a:noFill/>
          <a:ln w="9525">
            <a:noFill/>
          </a:ln>
        </p:spPr>
        <p:txBody>
          <a:bodyPr>
            <a:spAutoFit/>
          </a:bodyPr>
          <a:lstStyle/>
          <a:p>
            <a:r>
              <a:rPr lang="zh-CN" altLang="en-US" sz="2800" b="1" dirty="0">
                <a:solidFill>
                  <a:srgbClr val="CC3300"/>
                </a:solidFill>
                <a:latin typeface="Times New Roman" panose="02020603050405020304" pitchFamily="18" charset="0"/>
              </a:rPr>
              <a:t>解决方法：</a:t>
            </a:r>
          </a:p>
        </p:txBody>
      </p:sp>
      <p:sp>
        <p:nvSpPr>
          <p:cNvPr id="248837" name="Text Box 5"/>
          <p:cNvSpPr txBox="1"/>
          <p:nvPr/>
        </p:nvSpPr>
        <p:spPr>
          <a:xfrm>
            <a:off x="2590800" y="1981200"/>
            <a:ext cx="2911475" cy="521970"/>
          </a:xfrm>
          <a:prstGeom prst="rect">
            <a:avLst/>
          </a:prstGeom>
          <a:noFill/>
          <a:ln w="9525">
            <a:noFill/>
          </a:ln>
        </p:spPr>
        <p:txBody>
          <a:bodyPr>
            <a:spAutoFit/>
          </a:bodyPr>
          <a:lstStyle/>
          <a:p>
            <a:r>
              <a:rPr lang="zh-CN" altLang="en-US" sz="2800" b="1" dirty="0">
                <a:latin typeface="Times New Roman" panose="02020603050405020304" pitchFamily="18" charset="0"/>
              </a:rPr>
              <a:t>条件出来前：</a:t>
            </a:r>
          </a:p>
        </p:txBody>
      </p:sp>
      <p:sp>
        <p:nvSpPr>
          <p:cNvPr id="248838" name="Text Box 6"/>
          <p:cNvSpPr txBox="1"/>
          <p:nvPr/>
        </p:nvSpPr>
        <p:spPr>
          <a:xfrm>
            <a:off x="2590800" y="2789238"/>
            <a:ext cx="5410200" cy="521970"/>
          </a:xfrm>
          <a:prstGeom prst="rect">
            <a:avLst/>
          </a:prstGeom>
          <a:noFill/>
          <a:ln w="9525">
            <a:noFill/>
          </a:ln>
        </p:spPr>
        <p:txBody>
          <a:bodyPr>
            <a:spAutoFit/>
          </a:bodyPr>
          <a:lstStyle/>
          <a:p>
            <a:r>
              <a:rPr lang="zh-CN" altLang="en-US" sz="2800" b="1" dirty="0">
                <a:latin typeface="Times New Roman" panose="02020603050405020304" pitchFamily="18" charset="0"/>
              </a:rPr>
              <a:t>条件出来后：停顿</a:t>
            </a:r>
          </a:p>
        </p:txBody>
      </p:sp>
      <p:grpSp>
        <p:nvGrpSpPr>
          <p:cNvPr id="248839" name="Group 7"/>
          <p:cNvGrpSpPr/>
          <p:nvPr/>
        </p:nvGrpSpPr>
        <p:grpSpPr>
          <a:xfrm>
            <a:off x="4876800" y="1828800"/>
            <a:ext cx="2682875" cy="952500"/>
            <a:chOff x="2112" y="1152"/>
            <a:chExt cx="1690" cy="600"/>
          </a:xfrm>
        </p:grpSpPr>
        <p:sp>
          <p:nvSpPr>
            <p:cNvPr id="86031" name="Text Box 8"/>
            <p:cNvSpPr txBox="1"/>
            <p:nvPr/>
          </p:nvSpPr>
          <p:spPr>
            <a:xfrm>
              <a:off x="2256" y="1152"/>
              <a:ext cx="1546" cy="600"/>
            </a:xfrm>
            <a:prstGeom prst="rect">
              <a:avLst/>
            </a:prstGeom>
            <a:noFill/>
            <a:ln w="9525">
              <a:noFill/>
            </a:ln>
          </p:spPr>
          <p:txBody>
            <a:bodyPr>
              <a:spAutoFit/>
            </a:bodyPr>
            <a:lstStyle/>
            <a:p>
              <a:r>
                <a:rPr lang="zh-CN" altLang="en-US" sz="2800" b="1" dirty="0">
                  <a:latin typeface="宋体" panose="02010600030101010101" pitchFamily="2" charset="-122"/>
                </a:rPr>
                <a:t>加速生成结果</a:t>
              </a:r>
            </a:p>
            <a:p>
              <a:r>
                <a:rPr lang="zh-CN" altLang="en-US" sz="2800" b="1" dirty="0">
                  <a:latin typeface="宋体" panose="02010600030101010101" pitchFamily="2" charset="-122"/>
                </a:rPr>
                <a:t>猜测结果</a:t>
              </a:r>
            </a:p>
          </p:txBody>
        </p:sp>
        <p:sp>
          <p:nvSpPr>
            <p:cNvPr id="86032" name="AutoShape 9"/>
            <p:cNvSpPr/>
            <p:nvPr/>
          </p:nvSpPr>
          <p:spPr>
            <a:xfrm>
              <a:off x="2112" y="1248"/>
              <a:ext cx="48" cy="432"/>
            </a:xfrm>
            <a:prstGeom prst="leftBrace">
              <a:avLst>
                <a:gd name="adj1" fmla="val 75000"/>
                <a:gd name="adj2" fmla="val 50000"/>
              </a:avLst>
            </a:prstGeom>
            <a:noFill/>
            <a:ln w="9525" cap="flat" cmpd="sng">
              <a:solidFill>
                <a:schemeClr val="tx1"/>
              </a:solidFill>
              <a:prstDash val="solid"/>
              <a:headEnd type="none" w="med" len="med"/>
              <a:tailEnd type="none" w="med" len="med"/>
            </a:ln>
          </p:spPr>
          <p:txBody>
            <a:bodyPr wrap="none" anchor="ctr" anchorCtr="0"/>
            <a:lstStyle/>
            <a:p>
              <a:endParaRPr lang="zh-CN" altLang="en-US" dirty="0">
                <a:latin typeface="Tahoma" panose="020B0604030504040204" pitchFamily="34" charset="0"/>
              </a:endParaRPr>
            </a:p>
          </p:txBody>
        </p:sp>
      </p:grpSp>
      <p:sp>
        <p:nvSpPr>
          <p:cNvPr id="248842" name="Text Box 10"/>
          <p:cNvSpPr txBox="1"/>
          <p:nvPr/>
        </p:nvSpPr>
        <p:spPr>
          <a:xfrm>
            <a:off x="2590800" y="3367088"/>
            <a:ext cx="5578475" cy="521970"/>
          </a:xfrm>
          <a:prstGeom prst="rect">
            <a:avLst/>
          </a:prstGeom>
          <a:noFill/>
          <a:ln w="9525">
            <a:noFill/>
          </a:ln>
        </p:spPr>
        <p:txBody>
          <a:bodyPr>
            <a:spAutoFit/>
          </a:bodyPr>
          <a:lstStyle/>
          <a:p>
            <a:r>
              <a:rPr lang="zh-CN" altLang="en-US" sz="2800" b="1" dirty="0">
                <a:latin typeface="Times New Roman" panose="02020603050405020304" pitchFamily="18" charset="0"/>
              </a:rPr>
              <a:t>执行时：        优化延迟转移</a:t>
            </a:r>
          </a:p>
        </p:txBody>
      </p:sp>
      <p:sp>
        <p:nvSpPr>
          <p:cNvPr id="248843" name="Text Box 11"/>
          <p:cNvSpPr txBox="1"/>
          <p:nvPr/>
        </p:nvSpPr>
        <p:spPr>
          <a:xfrm>
            <a:off x="1752600" y="3900488"/>
            <a:ext cx="8686800" cy="521970"/>
          </a:xfrm>
          <a:prstGeom prst="rect">
            <a:avLst/>
          </a:prstGeom>
          <a:noFill/>
          <a:ln w="9525">
            <a:noFill/>
          </a:ln>
        </p:spPr>
        <p:txBody>
          <a:bodyPr>
            <a:spAutoFit/>
          </a:bodyPr>
          <a:lstStyle/>
          <a:p>
            <a:r>
              <a:rPr lang="en-US" altLang="zh-CN" sz="2800" b="1" dirty="0">
                <a:solidFill>
                  <a:srgbClr val="FF3399"/>
                </a:solidFill>
                <a:latin typeface="宋体" panose="02010600030101010101" pitchFamily="2" charset="-122"/>
              </a:rPr>
              <a:t>1.</a:t>
            </a:r>
            <a:r>
              <a:rPr lang="zh-CN" altLang="en-US" sz="2800" b="1" dirty="0">
                <a:solidFill>
                  <a:srgbClr val="FF3399"/>
                </a:solidFill>
                <a:latin typeface="宋体" panose="02010600030101010101" pitchFamily="2" charset="-122"/>
              </a:rPr>
              <a:t>尽早判断转移是否产生，尽早生成转移目标地址</a:t>
            </a:r>
          </a:p>
        </p:txBody>
      </p:sp>
      <p:sp>
        <p:nvSpPr>
          <p:cNvPr id="248844" name="Text Box 12"/>
          <p:cNvSpPr txBox="1"/>
          <p:nvPr/>
        </p:nvSpPr>
        <p:spPr>
          <a:xfrm>
            <a:off x="1752600" y="4433888"/>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两者相结合，可减少因转移成功产生的停顿时间。</a:t>
            </a:r>
          </a:p>
        </p:txBody>
      </p:sp>
      <p:sp>
        <p:nvSpPr>
          <p:cNvPr id="248845" name="Text Box 13"/>
          <p:cNvSpPr txBox="1"/>
          <p:nvPr/>
        </p:nvSpPr>
        <p:spPr>
          <a:xfrm>
            <a:off x="1752600" y="4953000"/>
            <a:ext cx="8686800" cy="521970"/>
          </a:xfrm>
          <a:prstGeom prst="rect">
            <a:avLst/>
          </a:prstGeom>
          <a:noFill/>
          <a:ln w="9525">
            <a:noFill/>
          </a:ln>
        </p:spPr>
        <p:txBody>
          <a:bodyPr>
            <a:spAutoFit/>
          </a:bodyPr>
          <a:lstStyle/>
          <a:p>
            <a:r>
              <a:rPr lang="en-US" altLang="zh-CN" sz="2800" b="1" dirty="0">
                <a:solidFill>
                  <a:srgbClr val="FF3399"/>
                </a:solidFill>
                <a:latin typeface="宋体" panose="02010600030101010101" pitchFamily="2" charset="-122"/>
              </a:rPr>
              <a:t>2.</a:t>
            </a:r>
            <a:r>
              <a:rPr lang="zh-CN" altLang="en-US" sz="2800" b="1" dirty="0">
                <a:solidFill>
                  <a:srgbClr val="FF3399"/>
                </a:solidFill>
                <a:latin typeface="宋体" panose="02010600030101010101" pitchFamily="2" charset="-122"/>
              </a:rPr>
              <a:t>加快和提前形成条件码</a:t>
            </a:r>
          </a:p>
        </p:txBody>
      </p:sp>
      <p:sp>
        <p:nvSpPr>
          <p:cNvPr id="248846" name="Text Box 14"/>
          <p:cNvSpPr txBox="1"/>
          <p:nvPr/>
        </p:nvSpPr>
        <p:spPr>
          <a:xfrm>
            <a:off x="1752600" y="5474970"/>
            <a:ext cx="8686800" cy="953135"/>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对转移指令的条件码，部分可提前生成；</a:t>
            </a:r>
          </a:p>
          <a:p>
            <a:r>
              <a:rPr lang="zh-CN" altLang="en-US" sz="2800" b="1" dirty="0">
                <a:latin typeface="宋体" panose="02010600030101010101" pitchFamily="2" charset="-122"/>
              </a:rPr>
              <a:t>  加快循环内条件码形成。</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87042"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87043"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72</a:t>
            </a:fld>
            <a:endParaRPr lang="en-US" altLang="zh-CN" sz="1400" dirty="0"/>
          </a:p>
        </p:txBody>
      </p:sp>
      <p:sp>
        <p:nvSpPr>
          <p:cNvPr id="87044" name="Text Box 2"/>
          <p:cNvSpPr txBox="1"/>
          <p:nvPr/>
        </p:nvSpPr>
        <p:spPr>
          <a:xfrm>
            <a:off x="2871470" y="855980"/>
            <a:ext cx="8686800" cy="521970"/>
          </a:xfrm>
          <a:prstGeom prst="rect">
            <a:avLst/>
          </a:prstGeom>
          <a:noFill/>
          <a:ln w="9525">
            <a:noFill/>
          </a:ln>
        </p:spPr>
        <p:txBody>
          <a:bodyPr>
            <a:spAutoFit/>
          </a:bodyPr>
          <a:lstStyle/>
          <a:p>
            <a:r>
              <a:rPr lang="en-US" altLang="zh-CN" sz="2800" b="1" dirty="0">
                <a:solidFill>
                  <a:srgbClr val="FF0066"/>
                </a:solidFill>
                <a:latin typeface="宋体" panose="02010600030101010101" pitchFamily="2" charset="-122"/>
              </a:rPr>
              <a:t>3.</a:t>
            </a:r>
            <a:r>
              <a:rPr lang="zh-CN" altLang="en-US" sz="2800" b="1" dirty="0">
                <a:solidFill>
                  <a:srgbClr val="FF0066"/>
                </a:solidFill>
                <a:latin typeface="宋体" panose="02010600030101010101" pitchFamily="2" charset="-122"/>
              </a:rPr>
              <a:t>猜测方法</a:t>
            </a:r>
          </a:p>
        </p:txBody>
      </p:sp>
      <p:sp>
        <p:nvSpPr>
          <p:cNvPr id="249859" name="Text Box 3"/>
          <p:cNvSpPr txBox="1"/>
          <p:nvPr/>
        </p:nvSpPr>
        <p:spPr>
          <a:xfrm>
            <a:off x="1739900" y="1372235"/>
            <a:ext cx="7620000" cy="1383665"/>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选取发生概率较高的分支为猜测方向，运行但不写回结果。若猜对，继续执行；否则</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作废猜测方向的执行，返回实际转移处。</a:t>
            </a:r>
          </a:p>
        </p:txBody>
      </p:sp>
      <p:sp>
        <p:nvSpPr>
          <p:cNvPr id="249860" name="Text Box 4"/>
          <p:cNvSpPr txBox="1"/>
          <p:nvPr/>
        </p:nvSpPr>
        <p:spPr>
          <a:xfrm>
            <a:off x="1752600" y="2683510"/>
            <a:ext cx="8686800" cy="521970"/>
          </a:xfrm>
          <a:prstGeom prst="rect">
            <a:avLst/>
          </a:prstGeom>
          <a:noFill/>
          <a:ln w="9525">
            <a:noFill/>
          </a:ln>
        </p:spPr>
        <p:txBody>
          <a:bodyPr>
            <a:spAutoFit/>
          </a:bodyPr>
          <a:lstStyle/>
          <a:p>
            <a:r>
              <a:rPr lang="zh-CN" altLang="en-US" sz="2800" b="1" dirty="0">
                <a:solidFill>
                  <a:srgbClr val="CC3300"/>
                </a:solidFill>
                <a:latin typeface="宋体" panose="02010600030101010101" pitchFamily="2" charset="-122"/>
              </a:rPr>
              <a:t>（</a:t>
            </a:r>
            <a:r>
              <a:rPr lang="en-US" altLang="zh-CN" sz="2800" b="1" dirty="0">
                <a:solidFill>
                  <a:srgbClr val="CC3300"/>
                </a:solidFill>
                <a:latin typeface="宋体" panose="02010600030101010101" pitchFamily="2" charset="-122"/>
              </a:rPr>
              <a:t>1</a:t>
            </a:r>
            <a:r>
              <a:rPr lang="zh-CN" altLang="en-US" sz="2800" b="1" dirty="0">
                <a:solidFill>
                  <a:srgbClr val="CC3300"/>
                </a:solidFill>
                <a:latin typeface="宋体" panose="02010600030101010101" pitchFamily="2" charset="-122"/>
              </a:rPr>
              <a:t>）如何提高猜测命中率</a:t>
            </a:r>
          </a:p>
        </p:txBody>
      </p:sp>
      <p:sp>
        <p:nvSpPr>
          <p:cNvPr id="249861" name="Text Box 5"/>
          <p:cNvSpPr txBox="1"/>
          <p:nvPr/>
        </p:nvSpPr>
        <p:spPr>
          <a:xfrm>
            <a:off x="1752600" y="3205480"/>
            <a:ext cx="8686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静态猜测法：</a:t>
            </a:r>
            <a:r>
              <a:rPr lang="zh-CN" altLang="en-US" sz="2800" b="1" dirty="0">
                <a:latin typeface="Times New Roman" panose="02020603050405020304" pitchFamily="18" charset="0"/>
              </a:rPr>
              <a:t>猜测不成功方向。</a:t>
            </a:r>
          </a:p>
        </p:txBody>
      </p:sp>
      <p:sp>
        <p:nvSpPr>
          <p:cNvPr id="249862" name="Text Box 6"/>
          <p:cNvSpPr txBox="1"/>
          <p:nvPr/>
        </p:nvSpPr>
        <p:spPr>
          <a:xfrm>
            <a:off x="1739900" y="3816985"/>
            <a:ext cx="8699500" cy="953135"/>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由程序员和编译程序把发生概率高的分支安排在猜测方向。</a:t>
            </a:r>
            <a:r>
              <a:rPr lang="zh-CN" altLang="en-US" sz="2800" b="1" dirty="0">
                <a:solidFill>
                  <a:schemeClr val="folHlink"/>
                </a:solidFill>
                <a:latin typeface="宋体" panose="02010600030101010101" pitchFamily="2" charset="-122"/>
              </a:rPr>
              <a:t>（为什么？）</a:t>
            </a:r>
          </a:p>
        </p:txBody>
      </p:sp>
      <p:sp>
        <p:nvSpPr>
          <p:cNvPr id="249863" name="Text Box 7"/>
          <p:cNvSpPr txBox="1"/>
          <p:nvPr/>
        </p:nvSpPr>
        <p:spPr>
          <a:xfrm>
            <a:off x="1752600" y="4859338"/>
            <a:ext cx="55753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动态猜测法：</a:t>
            </a:r>
            <a:r>
              <a:rPr lang="zh-CN" altLang="en-US" sz="2800" b="1" dirty="0">
                <a:latin typeface="Times New Roman" panose="02020603050405020304" pitchFamily="18" charset="0"/>
              </a:rPr>
              <a:t>根据转移历史猜测。</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90114"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90115"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73</a:t>
            </a:fld>
            <a:endParaRPr lang="en-US" altLang="zh-CN" sz="1400" dirty="0"/>
          </a:p>
        </p:txBody>
      </p:sp>
      <p:sp>
        <p:nvSpPr>
          <p:cNvPr id="90116" name="Text Box 2"/>
          <p:cNvSpPr txBox="1"/>
          <p:nvPr/>
        </p:nvSpPr>
        <p:spPr>
          <a:xfrm>
            <a:off x="1495425" y="1502093"/>
            <a:ext cx="8534400" cy="521970"/>
          </a:xfrm>
          <a:prstGeom prst="rect">
            <a:avLst/>
          </a:prstGeom>
          <a:noFill/>
          <a:ln w="9525">
            <a:noFill/>
          </a:ln>
        </p:spPr>
        <p:txBody>
          <a:bodyPr>
            <a:spAutoFit/>
          </a:bodyPr>
          <a:lstStyle/>
          <a:p>
            <a:r>
              <a:rPr lang="zh-CN" altLang="en-US" sz="2800" b="1" dirty="0">
                <a:solidFill>
                  <a:srgbClr val="CC3300"/>
                </a:solidFill>
                <a:latin typeface="宋体" panose="02010600030101010101" pitchFamily="2" charset="-122"/>
              </a:rPr>
              <a:t>（</a:t>
            </a:r>
            <a:r>
              <a:rPr lang="en-US" altLang="zh-CN" sz="2800" b="1" dirty="0">
                <a:solidFill>
                  <a:srgbClr val="CC3300"/>
                </a:solidFill>
                <a:latin typeface="宋体" panose="02010600030101010101" pitchFamily="2" charset="-122"/>
              </a:rPr>
              <a:t>2</a:t>
            </a:r>
            <a:r>
              <a:rPr lang="zh-CN" altLang="en-US" sz="2800" b="1" dirty="0">
                <a:solidFill>
                  <a:srgbClr val="CC3300"/>
                </a:solidFill>
                <a:latin typeface="宋体" panose="02010600030101010101" pitchFamily="2" charset="-122"/>
              </a:rPr>
              <a:t>）猜测的后续处理</a:t>
            </a:r>
          </a:p>
        </p:txBody>
      </p:sp>
      <p:sp>
        <p:nvSpPr>
          <p:cNvPr id="253955" name="Text Box 3"/>
          <p:cNvSpPr txBox="1"/>
          <p:nvPr/>
        </p:nvSpPr>
        <p:spPr>
          <a:xfrm>
            <a:off x="1495425" y="2097405"/>
            <a:ext cx="8534400" cy="521970"/>
          </a:xfrm>
          <a:prstGeom prst="rect">
            <a:avLst/>
          </a:prstGeom>
          <a:noFill/>
          <a:ln w="9525">
            <a:noFill/>
          </a:ln>
        </p:spPr>
        <p:txBody>
          <a:bodyPr>
            <a:spAutoFit/>
          </a:bodyPr>
          <a:lstStyle/>
          <a:p>
            <a:r>
              <a:rPr lang="en-US" altLang="zh-CN" sz="2800" b="1" dirty="0">
                <a:solidFill>
                  <a:srgbClr val="CC6600"/>
                </a:solidFill>
                <a:latin typeface="宋体" panose="02010600030101010101" pitchFamily="2" charset="-122"/>
              </a:rPr>
              <a:t>   </a:t>
            </a:r>
            <a:r>
              <a:rPr lang="zh-CN" altLang="en-US" sz="2800" b="1" dirty="0">
                <a:solidFill>
                  <a:srgbClr val="CC6600"/>
                </a:solidFill>
                <a:latin typeface="宋体" panose="02010600030101010101" pitchFamily="2" charset="-122"/>
              </a:rPr>
              <a:t>分支现场的保护及恢复：</a:t>
            </a:r>
          </a:p>
        </p:txBody>
      </p:sp>
      <p:sp>
        <p:nvSpPr>
          <p:cNvPr id="253956" name="Text Box 4"/>
          <p:cNvSpPr txBox="1"/>
          <p:nvPr/>
        </p:nvSpPr>
        <p:spPr>
          <a:xfrm>
            <a:off x="1450340" y="2801303"/>
            <a:ext cx="75438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采用后援寄存器保存可能被破坏的状态；</a:t>
            </a:r>
          </a:p>
        </p:txBody>
      </p:sp>
      <p:sp>
        <p:nvSpPr>
          <p:cNvPr id="253957" name="Text Box 5"/>
          <p:cNvSpPr txBox="1"/>
          <p:nvPr/>
        </p:nvSpPr>
        <p:spPr>
          <a:xfrm>
            <a:off x="1495425" y="3208655"/>
            <a:ext cx="9659620" cy="521970"/>
          </a:xfrm>
          <a:prstGeom prst="rect">
            <a:avLst/>
          </a:prstGeom>
          <a:noFill/>
          <a:ln w="9525">
            <a:noFill/>
          </a:ln>
        </p:spPr>
        <p:txBody>
          <a:bodyPr wrap="square">
            <a:spAutoFit/>
          </a:bodyPr>
          <a:lstStyle/>
          <a:p>
            <a:r>
              <a:rPr lang="en-US" altLang="zh-CN" sz="2800" b="1" dirty="0">
                <a:latin typeface="宋体" panose="02010600030101010101" pitchFamily="2" charset="-122"/>
              </a:rPr>
              <a:t>     </a:t>
            </a:r>
            <a:r>
              <a:rPr lang="zh-CN" altLang="en-US" sz="2800" b="1" dirty="0">
                <a:latin typeface="宋体" panose="02010600030101010101" pitchFamily="2" charset="-122"/>
              </a:rPr>
              <a:t>猜测执行只完成译码、取操作数或执行，但不写结果。</a:t>
            </a:r>
          </a:p>
        </p:txBody>
      </p:sp>
      <p:sp>
        <p:nvSpPr>
          <p:cNvPr id="253958" name="Text Box 6"/>
          <p:cNvSpPr txBox="1"/>
          <p:nvPr/>
        </p:nvSpPr>
        <p:spPr>
          <a:xfrm>
            <a:off x="1495425" y="4169093"/>
            <a:ext cx="8534400" cy="521970"/>
          </a:xfrm>
          <a:prstGeom prst="rect">
            <a:avLst/>
          </a:prstGeom>
          <a:noFill/>
          <a:ln w="9525">
            <a:noFill/>
          </a:ln>
        </p:spPr>
        <p:txBody>
          <a:bodyPr>
            <a:spAutoFit/>
          </a:bodyPr>
          <a:lstStyle/>
          <a:p>
            <a:r>
              <a:rPr lang="en-US" altLang="zh-CN" sz="2800" b="1" dirty="0">
                <a:solidFill>
                  <a:srgbClr val="CC6600"/>
                </a:solidFill>
                <a:latin typeface="宋体" panose="02010600030101010101" pitchFamily="2" charset="-122"/>
              </a:rPr>
              <a:t>   </a:t>
            </a:r>
            <a:r>
              <a:rPr lang="zh-CN" altLang="en-US" sz="2800" b="1" dirty="0">
                <a:solidFill>
                  <a:srgbClr val="CC6600"/>
                </a:solidFill>
                <a:latin typeface="宋体" panose="02010600030101010101" pitchFamily="2" charset="-122"/>
              </a:rPr>
              <a:t>预防</a:t>
            </a:r>
            <a:r>
              <a:rPr lang="zh-CN" altLang="en-US" sz="2800" b="1" dirty="0">
                <a:solidFill>
                  <a:srgbClr val="CC6600"/>
                </a:solidFill>
                <a:latin typeface="Times New Roman" panose="02020603050405020304" pitchFamily="18" charset="0"/>
              </a:rPr>
              <a:t>猜不中时的加速处理：</a:t>
            </a:r>
          </a:p>
        </p:txBody>
      </p:sp>
      <p:sp>
        <p:nvSpPr>
          <p:cNvPr id="253959" name="Text Box 7"/>
          <p:cNvSpPr txBox="1"/>
          <p:nvPr/>
        </p:nvSpPr>
        <p:spPr>
          <a:xfrm>
            <a:off x="1495425" y="4764405"/>
            <a:ext cx="8534400" cy="953135"/>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latin typeface="Times New Roman" panose="02020603050405020304" pitchFamily="18" charset="0"/>
              </a:rPr>
              <a:t>预取猜测方向的另一方向的前几条指令，放到缓冲器中，加速猜不中时回头速度。</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流水线相关处理</a:t>
            </a:r>
            <a:br>
              <a:rPr lang="zh-CN" altLang="en-US"/>
            </a:br>
            <a:endParaRPr lang="zh-CN" altLang="en-US"/>
          </a:p>
        </p:txBody>
      </p:sp>
      <p:sp>
        <p:nvSpPr>
          <p:cNvPr id="91138"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91139"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74</a:t>
            </a:fld>
            <a:endParaRPr lang="en-US" altLang="zh-CN" sz="1400" dirty="0"/>
          </a:p>
        </p:txBody>
      </p:sp>
      <p:sp>
        <p:nvSpPr>
          <p:cNvPr id="91140" name="Text Box 2"/>
          <p:cNvSpPr txBox="1"/>
          <p:nvPr/>
        </p:nvSpPr>
        <p:spPr>
          <a:xfrm>
            <a:off x="1828800" y="1714500"/>
            <a:ext cx="8534400" cy="953135"/>
          </a:xfrm>
          <a:prstGeom prst="rect">
            <a:avLst/>
          </a:prstGeom>
          <a:noFill/>
          <a:ln w="9525">
            <a:noFill/>
          </a:ln>
        </p:spPr>
        <p:txBody>
          <a:bodyPr>
            <a:spAutoFit/>
          </a:bodyPr>
          <a:lstStyle/>
          <a:p>
            <a:r>
              <a:rPr lang="en-US" altLang="zh-CN" sz="2800" b="1" dirty="0">
                <a:solidFill>
                  <a:srgbClr val="FF3399"/>
                </a:solidFill>
                <a:latin typeface="宋体" panose="02010600030101010101" pitchFamily="2" charset="-122"/>
              </a:rPr>
              <a:t>4.</a:t>
            </a:r>
            <a:r>
              <a:rPr lang="zh-CN" altLang="en-US" sz="2800" b="1" dirty="0">
                <a:solidFill>
                  <a:srgbClr val="FF3399"/>
                </a:solidFill>
                <a:latin typeface="宋体" panose="02010600030101010101" pitchFamily="2" charset="-122"/>
              </a:rPr>
              <a:t>优化延迟转移技术</a:t>
            </a:r>
          </a:p>
          <a:p>
            <a:r>
              <a:rPr lang="zh-CN" altLang="en-US" sz="2800" b="1" dirty="0">
                <a:latin typeface="宋体" panose="02010600030101010101" pitchFamily="2" charset="-122"/>
              </a:rPr>
              <a:t>  是一种静态调度方法，由编译程序实现。</a:t>
            </a:r>
          </a:p>
        </p:txBody>
      </p:sp>
      <p:sp>
        <p:nvSpPr>
          <p:cNvPr id="254979" name="Text Box 3"/>
          <p:cNvSpPr txBox="1"/>
          <p:nvPr/>
        </p:nvSpPr>
        <p:spPr>
          <a:xfrm>
            <a:off x="1905000" y="2933700"/>
            <a:ext cx="8534400" cy="181483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3300"/>
                </a:solidFill>
                <a:latin typeface="Times New Roman" panose="02020603050405020304" pitchFamily="18" charset="0"/>
              </a:rPr>
              <a:t>实现方法</a:t>
            </a:r>
            <a:r>
              <a:rPr lang="zh-CN" altLang="en-US" sz="2800" b="1" dirty="0">
                <a:latin typeface="Times New Roman" panose="02020603050405020304" pitchFamily="18" charset="0"/>
              </a:rPr>
              <a:t>（转移前指令与转移指令关系）：</a:t>
            </a:r>
          </a:p>
          <a:p>
            <a:r>
              <a:rPr lang="zh-CN" altLang="en-US"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无相关：</a:t>
            </a:r>
            <a:r>
              <a:rPr lang="zh-CN" altLang="en-US" sz="2800" b="1" dirty="0">
                <a:latin typeface="Times New Roman" panose="02020603050405020304" pitchFamily="18" charset="0"/>
              </a:rPr>
              <a:t>转移前指令入槽；</a:t>
            </a:r>
          </a:p>
          <a:p>
            <a:r>
              <a:rPr lang="zh-CN" altLang="en-US"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相关</a:t>
            </a:r>
            <a:r>
              <a:rPr lang="zh-CN" altLang="en-US" sz="2800" b="1" dirty="0">
                <a:solidFill>
                  <a:srgbClr val="CC6600"/>
                </a:solidFill>
                <a:latin typeface="宋体" panose="02010600030101010101" pitchFamily="2" charset="-122"/>
              </a:rPr>
              <a:t>：</a:t>
            </a:r>
            <a:r>
              <a:rPr lang="zh-CN" altLang="en-US" sz="2800" b="1" dirty="0">
                <a:latin typeface="Times New Roman" panose="02020603050405020304" pitchFamily="18" charset="0"/>
              </a:rPr>
              <a:t>转移成功</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不成功处指令入槽，或空指令入槽；</a:t>
            </a:r>
          </a:p>
        </p:txBody>
      </p:sp>
      <p:sp>
        <p:nvSpPr>
          <p:cNvPr id="254980" name="Text Box 4"/>
          <p:cNvSpPr txBox="1"/>
          <p:nvPr/>
        </p:nvSpPr>
        <p:spPr>
          <a:xfrm>
            <a:off x="1828800" y="4762500"/>
            <a:ext cx="85344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3300"/>
                </a:solidFill>
                <a:latin typeface="Times New Roman" panose="02020603050405020304" pitchFamily="18" charset="0"/>
              </a:rPr>
              <a:t>结果：</a:t>
            </a:r>
            <a:r>
              <a:rPr lang="en-US" altLang="zh-CN" sz="2800" b="1" dirty="0">
                <a:latin typeface="Times New Roman" panose="02020603050405020304" pitchFamily="18" charset="0"/>
              </a:rPr>
              <a:t>50%</a:t>
            </a:r>
            <a:r>
              <a:rPr lang="zh-CN" altLang="en-US" sz="2800" b="1" dirty="0">
                <a:latin typeface="Times New Roman" panose="02020603050405020304" pitchFamily="18" charset="0"/>
              </a:rPr>
              <a:t>以上指令可进入延迟槽，其余为空指令。</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92163"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75</a:t>
            </a:fld>
            <a:endParaRPr lang="en-US" altLang="zh-CN" sz="1400" dirty="0"/>
          </a:p>
        </p:txBody>
      </p:sp>
      <p:sp>
        <p:nvSpPr>
          <p:cNvPr id="92164" name="Rectangle 2"/>
          <p:cNvSpPr>
            <a:spLocks noGrp="1"/>
          </p:cNvSpPr>
          <p:nvPr>
            <p:ph type="title"/>
          </p:nvPr>
        </p:nvSpPr>
        <p:spPr>
          <a:xfrm>
            <a:off x="205105" y="803275"/>
            <a:ext cx="9787255" cy="511175"/>
          </a:xfrm>
        </p:spPr>
        <p:txBody>
          <a:bodyPr vert="horz" wrap="square" lIns="91440" tIns="45720" rIns="91440" bIns="45720" anchor="b" anchorCtr="0"/>
          <a:lstStyle/>
          <a:p>
            <a:pPr eaLnBrk="1" hangingPunct="1"/>
            <a:r>
              <a:rPr lang="en-US" altLang="zh-CN" sz="3200" b="1" i="1" dirty="0">
                <a:latin typeface="Times New Roman" panose="02020603050405020304" pitchFamily="18" charset="0"/>
              </a:rPr>
              <a:t>predict-not-taken </a:t>
            </a:r>
            <a:r>
              <a:rPr lang="en-US" altLang="zh-CN" sz="3200" b="1" dirty="0">
                <a:latin typeface="Times New Roman" panose="02020603050405020304" pitchFamily="18" charset="0"/>
              </a:rPr>
              <a:t>or </a:t>
            </a:r>
            <a:r>
              <a:rPr lang="en-US" altLang="zh-CN" sz="3200" b="1" i="1" dirty="0">
                <a:latin typeface="Times New Roman" panose="02020603050405020304" pitchFamily="18" charset="0"/>
              </a:rPr>
              <a:t>predict-untaken </a:t>
            </a:r>
            <a:r>
              <a:rPr lang="en-US" altLang="zh-CN" sz="3200" b="1" dirty="0">
                <a:latin typeface="Times New Roman" panose="02020603050405020304" pitchFamily="18" charset="0"/>
              </a:rPr>
              <a:t>scheme</a:t>
            </a:r>
            <a:br>
              <a:rPr lang="en-US" altLang="zh-CN" sz="3200" b="1" dirty="0">
                <a:latin typeface="Times New Roman" panose="02020603050405020304" pitchFamily="18" charset="0"/>
              </a:rPr>
            </a:br>
            <a:endParaRPr lang="en-US" altLang="zh-CN" sz="3200" b="1" dirty="0">
              <a:latin typeface="Times New Roman" panose="02020603050405020304" pitchFamily="18" charset="0"/>
            </a:endParaRPr>
          </a:p>
        </p:txBody>
      </p:sp>
      <p:sp>
        <p:nvSpPr>
          <p:cNvPr id="92165" name="Rectangle 3"/>
          <p:cNvSpPr>
            <a:spLocks noGrp="1"/>
          </p:cNvSpPr>
          <p:nvPr>
            <p:ph idx="4294967295"/>
          </p:nvPr>
        </p:nvSpPr>
        <p:spPr>
          <a:xfrm>
            <a:off x="0" y="1143000"/>
            <a:ext cx="7772400" cy="2895600"/>
          </a:xfrm>
        </p:spPr>
        <p:txBody>
          <a:bodyPr vert="horz" wrap="square" lIns="91440" tIns="45720" rIns="91440" bIns="45720" anchor="t" anchorCtr="0"/>
          <a:lstStyle/>
          <a:p>
            <a:pPr eaLnBrk="1" hangingPunct="1"/>
            <a:r>
              <a:rPr lang="en-US" altLang="zh-CN" dirty="0">
                <a:latin typeface="Times New Roman" panose="02020603050405020304" pitchFamily="18" charset="0"/>
              </a:rPr>
              <a:t>continuing to fetch instructions</a:t>
            </a:r>
          </a:p>
          <a:p>
            <a:pPr eaLnBrk="1" hangingPunct="1"/>
            <a:r>
              <a:rPr lang="en-US" altLang="zh-CN" dirty="0">
                <a:latin typeface="Times New Roman" panose="02020603050405020304" pitchFamily="18" charset="0"/>
              </a:rPr>
              <a:t>If the branch is taken, however, we need to turn the fetched instruction into a no-op and restart the fetch at the target address.</a:t>
            </a:r>
          </a:p>
          <a:p>
            <a:pPr eaLnBrk="1" hangingPunct="1"/>
            <a:endParaRPr lang="en-US" altLang="zh-CN" dirty="0"/>
          </a:p>
        </p:txBody>
      </p:sp>
      <p:pic>
        <p:nvPicPr>
          <p:cNvPr id="92166" name="Picture 4"/>
          <p:cNvPicPr>
            <a:picLocks noChangeAspect="1"/>
          </p:cNvPicPr>
          <p:nvPr/>
        </p:nvPicPr>
        <p:blipFill>
          <a:blip r:embed="rId3"/>
          <a:stretch>
            <a:fillRect/>
          </a:stretch>
        </p:blipFill>
        <p:spPr>
          <a:xfrm>
            <a:off x="2438400" y="3276600"/>
            <a:ext cx="7696200" cy="2778125"/>
          </a:xfrm>
          <a:prstGeom prst="rect">
            <a:avLst/>
          </a:prstGeom>
          <a:noFill/>
          <a:ln w="9525">
            <a:noFill/>
          </a:ln>
        </p:spPr>
      </p:pic>
      <p:sp>
        <p:nvSpPr>
          <p:cNvPr id="92167" name="Text Box 5"/>
          <p:cNvSpPr txBox="1"/>
          <p:nvPr/>
        </p:nvSpPr>
        <p:spPr>
          <a:xfrm>
            <a:off x="10598150" y="1648778"/>
            <a:ext cx="838200" cy="4523105"/>
          </a:xfrm>
          <a:prstGeom prst="rect">
            <a:avLst/>
          </a:prstGeom>
          <a:noFill/>
          <a:ln w="9525">
            <a:noFill/>
          </a:ln>
        </p:spPr>
        <p:txBody>
          <a:bodyPr>
            <a:spAutoFit/>
          </a:bodyPr>
          <a:lstStyle/>
          <a:p>
            <a:pPr>
              <a:spcBef>
                <a:spcPct val="50000"/>
              </a:spcBef>
              <a:buClr>
                <a:schemeClr val="hlink"/>
              </a:buClr>
              <a:buSzPct val="110000"/>
              <a:buFont typeface="Wingdings" panose="05000000000000000000" pitchFamily="2" charset="2"/>
            </a:pPr>
            <a:r>
              <a:rPr lang="zh-CN" altLang="en-US" sz="3200" b="1" dirty="0">
                <a:latin typeface="Tahoma" panose="020B0604030504040204" pitchFamily="34" charset="0"/>
              </a:rPr>
              <a:t>猜，命中：</a:t>
            </a:r>
            <a:r>
              <a:rPr lang="en-US" altLang="zh-CN" sz="3200" b="1" dirty="0">
                <a:latin typeface="Tahoma" panose="020B0604030504040204" pitchFamily="34" charset="0"/>
              </a:rPr>
              <a:t>50</a:t>
            </a:r>
            <a:r>
              <a:rPr lang="zh-CN" altLang="en-US" sz="3200" b="1" dirty="0">
                <a:latin typeface="Tahoma" panose="020B0604030504040204" pitchFamily="34" charset="0"/>
              </a:rPr>
              <a:t>％两种情况</a:t>
            </a:r>
          </a:p>
        </p:txBody>
      </p:sp>
      <p:sp>
        <p:nvSpPr>
          <p:cNvPr id="92168" name="Oval 6"/>
          <p:cNvSpPr/>
          <p:nvPr/>
        </p:nvSpPr>
        <p:spPr>
          <a:xfrm>
            <a:off x="2438400" y="3276600"/>
            <a:ext cx="762000" cy="304800"/>
          </a:xfrm>
          <a:prstGeom prst="ellipse">
            <a:avLst/>
          </a:prstGeom>
          <a:noFill/>
          <a:ln w="9525">
            <a:noFill/>
          </a:ln>
        </p:spPr>
        <p:txBody>
          <a:bodyPr wrap="none" anchor="ctr" anchorCtr="0"/>
          <a:lstStyle/>
          <a:p>
            <a:endParaRPr lang="zh-CN" altLang="en-US" dirty="0">
              <a:latin typeface="Tahoma" panose="020B0604030504040204" pitchFamily="34" charset="0"/>
            </a:endParaRPr>
          </a:p>
        </p:txBody>
      </p:sp>
      <p:sp>
        <p:nvSpPr>
          <p:cNvPr id="92169" name="Oval 7"/>
          <p:cNvSpPr/>
          <p:nvPr/>
        </p:nvSpPr>
        <p:spPr>
          <a:xfrm>
            <a:off x="2133600" y="3276600"/>
            <a:ext cx="2362200" cy="304800"/>
          </a:xfrm>
          <a:prstGeom prst="ellipse">
            <a:avLst/>
          </a:prstGeom>
          <a:noFill/>
          <a:ln w="9525" cap="flat" cmpd="sng">
            <a:solidFill>
              <a:srgbClr val="FF0000"/>
            </a:solidFill>
            <a:prstDash val="solid"/>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92170" name="Oval 8"/>
          <p:cNvSpPr/>
          <p:nvPr/>
        </p:nvSpPr>
        <p:spPr>
          <a:xfrm>
            <a:off x="2286000" y="4724400"/>
            <a:ext cx="2362200" cy="304800"/>
          </a:xfrm>
          <a:prstGeom prst="ellipse">
            <a:avLst/>
          </a:prstGeom>
          <a:noFill/>
          <a:ln w="9525" cap="flat" cmpd="sng">
            <a:solidFill>
              <a:srgbClr val="FF0000"/>
            </a:solidFill>
            <a:prstDash val="solid"/>
            <a:headEnd type="none" w="med" len="med"/>
            <a:tailEnd type="none" w="med" len="med"/>
          </a:ln>
        </p:spPr>
        <p:txBody>
          <a:bodyPr wrap="none" anchor="ctr" anchorCtr="0"/>
          <a:lstStyle/>
          <a:p>
            <a:endParaRPr lang="zh-CN" altLang="en-US" dirty="0">
              <a:latin typeface="Tahoma" panose="020B0604030504040204" pitchFamily="34" charset="0"/>
            </a:endParaRPr>
          </a:p>
        </p:txBody>
      </p:sp>
      <p:sp>
        <p:nvSpPr>
          <p:cNvPr id="92171" name="Rectangle 9"/>
          <p:cNvSpPr/>
          <p:nvPr/>
        </p:nvSpPr>
        <p:spPr>
          <a:xfrm>
            <a:off x="5791200" y="5029200"/>
            <a:ext cx="2362200" cy="228600"/>
          </a:xfrm>
          <a:prstGeom prst="rect">
            <a:avLst/>
          </a:prstGeom>
          <a:noFill/>
          <a:ln w="9525" cap="flat" cmpd="sng">
            <a:solidFill>
              <a:srgbClr val="FF0000"/>
            </a:solidFill>
            <a:prstDash val="solid"/>
            <a:miter/>
            <a:headEnd type="none" w="med" len="med"/>
            <a:tailEnd type="none" w="med" len="med"/>
          </a:ln>
        </p:spPr>
        <p:txBody>
          <a:bodyPr wrap="none" anchor="ctr" anchorCtr="0"/>
          <a:lstStyle/>
          <a:p>
            <a:pPr algn="ctr">
              <a:spcBef>
                <a:spcPct val="20000"/>
              </a:spcBef>
              <a:buClr>
                <a:schemeClr val="hlink"/>
              </a:buClr>
              <a:buSzPct val="110000"/>
              <a:buFont typeface="Wingdings" panose="05000000000000000000" pitchFamily="2" charset="2"/>
            </a:pPr>
            <a:r>
              <a:rPr lang="en-US" altLang="zh-CN" sz="3200" dirty="0">
                <a:latin typeface="Tahoma" panose="020B0604030504040204" pitchFamily="34" charset="0"/>
              </a:rPr>
              <a:t>      </a:t>
            </a:r>
          </a:p>
        </p:txBody>
      </p:sp>
      <p:pic>
        <p:nvPicPr>
          <p:cNvPr id="92172" name="Picture 10"/>
          <p:cNvPicPr>
            <a:picLocks noChangeAspect="1"/>
          </p:cNvPicPr>
          <p:nvPr/>
        </p:nvPicPr>
        <p:blipFill>
          <a:blip r:embed="rId4"/>
          <a:stretch>
            <a:fillRect/>
          </a:stretch>
        </p:blipFill>
        <p:spPr>
          <a:xfrm>
            <a:off x="2514600" y="6172200"/>
            <a:ext cx="2057400" cy="379413"/>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日期占位符 3"/>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93187" name="灯片编号占位符 5"/>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76</a:t>
            </a:fld>
            <a:endParaRPr lang="en-US" altLang="zh-CN" sz="1400" dirty="0"/>
          </a:p>
        </p:txBody>
      </p:sp>
      <p:sp>
        <p:nvSpPr>
          <p:cNvPr id="93188" name="Rectangle 2"/>
          <p:cNvSpPr>
            <a:spLocks noGrp="1"/>
          </p:cNvSpPr>
          <p:nvPr>
            <p:ph type="title"/>
          </p:nvPr>
        </p:nvSpPr>
        <p:spPr/>
        <p:txBody>
          <a:bodyPr vert="horz" wrap="square" lIns="91440" tIns="45720" rIns="91440" bIns="45720" anchor="b" anchorCtr="0">
            <a:normAutofit fontScale="90000"/>
          </a:bodyPr>
          <a:lstStyle/>
          <a:p>
            <a:pPr eaLnBrk="1" hangingPunct="1"/>
            <a:r>
              <a:rPr lang="en-US" altLang="zh-CN" i="1" dirty="0">
                <a:latin typeface="Times New Roman" panose="02020603050405020304" pitchFamily="18" charset="0"/>
              </a:rPr>
              <a:t>delayed branch</a:t>
            </a:r>
            <a:r>
              <a:rPr lang="en-US" altLang="zh-CN" dirty="0">
                <a:latin typeface="Times New Roman" panose="02020603050405020304" pitchFamily="18" charset="0"/>
              </a:rPr>
              <a:t>.</a:t>
            </a:r>
            <a:br>
              <a:rPr lang="en-US" altLang="zh-CN" dirty="0">
                <a:latin typeface="Times New Roman" panose="02020603050405020304" pitchFamily="18" charset="0"/>
              </a:rPr>
            </a:br>
            <a:endParaRPr lang="en-US" altLang="zh-CN" dirty="0">
              <a:latin typeface="Times New Roman" panose="02020603050405020304" pitchFamily="18" charset="0"/>
            </a:endParaRPr>
          </a:p>
        </p:txBody>
      </p:sp>
      <p:pic>
        <p:nvPicPr>
          <p:cNvPr id="93190" name="Picture 4"/>
          <p:cNvPicPr>
            <a:picLocks noChangeAspect="1"/>
          </p:cNvPicPr>
          <p:nvPr/>
        </p:nvPicPr>
        <p:blipFill>
          <a:blip r:embed="rId3"/>
          <a:stretch>
            <a:fillRect/>
          </a:stretch>
        </p:blipFill>
        <p:spPr>
          <a:xfrm>
            <a:off x="2971800" y="1295400"/>
            <a:ext cx="6248400" cy="4983163"/>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 y="410845"/>
            <a:ext cx="4497070" cy="511175"/>
          </a:xfrm>
        </p:spPr>
        <p:txBody>
          <a:bodyPr/>
          <a:lstStyle/>
          <a:p>
            <a:r>
              <a:rPr lang="zh-CN" altLang="en-US" dirty="0">
                <a:latin typeface="宋体" panose="02010600030101010101" pitchFamily="2" charset="-122"/>
                <a:sym typeface="+mn-ea"/>
              </a:rPr>
              <a:t>4.4.3  流水线中断处理</a:t>
            </a:r>
          </a:p>
        </p:txBody>
      </p:sp>
      <p:sp>
        <p:nvSpPr>
          <p:cNvPr id="94210"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94211"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77</a:t>
            </a:fld>
            <a:endParaRPr lang="en-US" altLang="zh-CN" sz="1400" dirty="0"/>
          </a:p>
        </p:txBody>
      </p:sp>
      <p:sp>
        <p:nvSpPr>
          <p:cNvPr id="256003" name="Text Box 3"/>
          <p:cNvSpPr txBox="1"/>
          <p:nvPr/>
        </p:nvSpPr>
        <p:spPr>
          <a:xfrm>
            <a:off x="487680" y="1010285"/>
            <a:ext cx="5943600" cy="583565"/>
          </a:xfrm>
          <a:prstGeom prst="rect">
            <a:avLst/>
          </a:prstGeom>
          <a:noFill/>
          <a:ln w="9525">
            <a:noFill/>
          </a:ln>
        </p:spPr>
        <p:txBody>
          <a:bodyPr>
            <a:spAutoFit/>
          </a:bodyPr>
          <a:lstStyle/>
          <a:p>
            <a:r>
              <a:rPr lang="zh-CN" altLang="en-US" sz="3200" b="1" dirty="0">
                <a:solidFill>
                  <a:srgbClr val="FF3300"/>
                </a:solidFill>
                <a:latin typeface="宋体" panose="02010600030101010101" pitchFamily="2" charset="-122"/>
              </a:rPr>
              <a:t>一、流水线的中断处理</a:t>
            </a:r>
          </a:p>
        </p:txBody>
      </p:sp>
      <p:sp>
        <p:nvSpPr>
          <p:cNvPr id="256009" name="Text Box 9"/>
          <p:cNvSpPr txBox="1"/>
          <p:nvPr/>
        </p:nvSpPr>
        <p:spPr>
          <a:xfrm>
            <a:off x="487045" y="1600200"/>
            <a:ext cx="11704955" cy="2847975"/>
          </a:xfrm>
          <a:prstGeom prst="rect">
            <a:avLst/>
          </a:prstGeom>
          <a:noFill/>
          <a:ln w="9525">
            <a:noFill/>
          </a:ln>
        </p:spPr>
        <p:txBody>
          <a:bodyPr wrap="square">
            <a:spAutoFit/>
          </a:bodyPr>
          <a:lstStyle/>
          <a:p>
            <a:pPr>
              <a:spcBef>
                <a:spcPct val="20000"/>
              </a:spcBef>
              <a:buClr>
                <a:schemeClr val="hlink"/>
              </a:buClr>
              <a:buSzPct val="110000"/>
              <a:buFont typeface="Wingdings" panose="05000000000000000000" pitchFamily="2" charset="2"/>
              <a:buBlip>
                <a:blip r:embed="rId3"/>
              </a:buBlip>
            </a:pPr>
            <a:r>
              <a:rPr lang="zh-CN" altLang="en-US" sz="3200" b="1" dirty="0">
                <a:solidFill>
                  <a:srgbClr val="080CC4"/>
                </a:solidFill>
                <a:latin typeface="Tahoma" panose="020B0604030504040204" pitchFamily="34" charset="0"/>
              </a:rPr>
              <a:t>中断无法预知</a:t>
            </a:r>
          </a:p>
          <a:p>
            <a:pPr>
              <a:spcBef>
                <a:spcPct val="20000"/>
              </a:spcBef>
              <a:buClr>
                <a:schemeClr val="hlink"/>
              </a:buClr>
              <a:buSzPct val="110000"/>
              <a:buFont typeface="Wingdings" panose="05000000000000000000" pitchFamily="2" charset="2"/>
              <a:buBlip>
                <a:blip r:embed="rId3"/>
              </a:buBlip>
            </a:pPr>
            <a:r>
              <a:rPr lang="zh-CN" altLang="en-US" sz="3200" b="1" dirty="0">
                <a:solidFill>
                  <a:srgbClr val="080CC4"/>
                </a:solidFill>
                <a:latin typeface="Tahoma" panose="020B0604030504040204" pitchFamily="34" charset="0"/>
              </a:rPr>
              <a:t>如何保护现场和进入流水的指令？</a:t>
            </a:r>
          </a:p>
          <a:p>
            <a:pPr>
              <a:spcBef>
                <a:spcPct val="20000"/>
              </a:spcBef>
              <a:buClr>
                <a:schemeClr val="hlink"/>
              </a:buClr>
              <a:buSzPct val="110000"/>
              <a:buFont typeface="Wingdings" panose="05000000000000000000" pitchFamily="2" charset="2"/>
              <a:buBlip>
                <a:blip r:embed="rId3"/>
              </a:buBlip>
            </a:pPr>
            <a:r>
              <a:rPr lang="zh-CN" altLang="en-US" sz="3200" b="1" dirty="0">
                <a:solidFill>
                  <a:srgbClr val="080CC4"/>
                </a:solidFill>
                <a:latin typeface="Tahoma" panose="020B0604030504040204" pitchFamily="34" charset="0"/>
              </a:rPr>
              <a:t>（</a:t>
            </a:r>
            <a:r>
              <a:rPr lang="en-US" altLang="zh-CN" sz="3200" b="1" dirty="0">
                <a:solidFill>
                  <a:srgbClr val="080CC4"/>
                </a:solidFill>
                <a:latin typeface="Tahoma" panose="020B0604030504040204" pitchFamily="34" charset="0"/>
              </a:rPr>
              <a:t>1</a:t>
            </a:r>
            <a:r>
              <a:rPr lang="zh-CN" altLang="en-US" sz="3200" b="1" dirty="0">
                <a:solidFill>
                  <a:srgbClr val="080CC4"/>
                </a:solidFill>
                <a:latin typeface="Tahoma" panose="020B0604030504040204" pitchFamily="34" charset="0"/>
              </a:rPr>
              <a:t>）不精确断点</a:t>
            </a:r>
          </a:p>
          <a:p>
            <a:pPr>
              <a:spcBef>
                <a:spcPct val="20000"/>
              </a:spcBef>
              <a:buClr>
                <a:schemeClr val="hlink"/>
              </a:buClr>
              <a:buSzPct val="110000"/>
              <a:buFont typeface="Wingdings" panose="05000000000000000000" pitchFamily="2" charset="2"/>
              <a:buBlip>
                <a:blip r:embed="rId3"/>
              </a:buBlip>
            </a:pPr>
            <a:r>
              <a:rPr lang="zh-CN" altLang="en-US" sz="3200" b="1" dirty="0">
                <a:solidFill>
                  <a:srgbClr val="080CC4"/>
                </a:solidFill>
                <a:latin typeface="Tahoma" panose="020B0604030504040204" pitchFamily="34" charset="0"/>
              </a:rPr>
              <a:t>中断申请，后续指令不得进入流水线，流水线内指令执行完成后中断</a:t>
            </a:r>
          </a:p>
        </p:txBody>
      </p:sp>
      <p:sp>
        <p:nvSpPr>
          <p:cNvPr id="256010" name="Text Box 10"/>
          <p:cNvSpPr txBox="1"/>
          <p:nvPr/>
        </p:nvSpPr>
        <p:spPr>
          <a:xfrm>
            <a:off x="487680" y="4448175"/>
            <a:ext cx="8534400" cy="521970"/>
          </a:xfrm>
          <a:prstGeom prst="rect">
            <a:avLst/>
          </a:prstGeom>
          <a:noFill/>
          <a:ln w="9525">
            <a:noFill/>
          </a:ln>
        </p:spPr>
        <p:txBody>
          <a:bodyPr>
            <a:spAutoFit/>
          </a:bodyPr>
          <a:lstStyle/>
          <a:p>
            <a:r>
              <a:rPr lang="en-US" altLang="zh-CN" sz="2800" b="1" dirty="0">
                <a:latin typeface="宋体" panose="02010600030101010101" pitchFamily="2" charset="-122"/>
              </a:rPr>
              <a:t>  </a:t>
            </a:r>
            <a:r>
              <a:rPr lang="zh-CN" altLang="en-US" sz="2800" b="1" dirty="0">
                <a:solidFill>
                  <a:srgbClr val="CC6600"/>
                </a:solidFill>
                <a:latin typeface="Times New Roman" panose="02020603050405020304" pitchFamily="18" charset="0"/>
              </a:rPr>
              <a:t>特点：</a:t>
            </a:r>
            <a:r>
              <a:rPr lang="zh-CN" altLang="en-US" sz="2800" b="1" dirty="0">
                <a:latin typeface="Times New Roman" panose="02020603050405020304" pitchFamily="18" charset="0"/>
              </a:rPr>
              <a:t>硬件开销小，控制简单，程序排错不方便。</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1"/>
          <p:cNvSpPr txBox="1">
            <a:spLocks noGrp="1"/>
          </p:cNvSpPr>
          <p:nvPr>
            <p:ph type="dt" sz="half" idx="4294967295"/>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95235" name="灯片编号占位符 3"/>
          <p:cNvSpPr txBox="1">
            <a:spLocks noGrp="1"/>
          </p:cNvSpPr>
          <p:nvPr>
            <p:ph type="sldNum" sz="quarter" idx="4294967295"/>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78</a:t>
            </a:fld>
            <a:endParaRPr lang="en-US" altLang="zh-CN" sz="1400" dirty="0"/>
          </a:p>
        </p:txBody>
      </p:sp>
      <p:sp>
        <p:nvSpPr>
          <p:cNvPr id="95236" name="Text Box 1026"/>
          <p:cNvSpPr txBox="1"/>
          <p:nvPr/>
        </p:nvSpPr>
        <p:spPr>
          <a:xfrm>
            <a:off x="1007110" y="1472565"/>
            <a:ext cx="8534400" cy="521970"/>
          </a:xfrm>
          <a:prstGeom prst="rect">
            <a:avLst/>
          </a:prstGeom>
          <a:noFill/>
          <a:ln w="9525">
            <a:noFill/>
          </a:ln>
        </p:spPr>
        <p:txBody>
          <a:bodyPr>
            <a:spAutoFit/>
          </a:bodyPr>
          <a:lstStyle/>
          <a:p>
            <a:endParaRPr lang="zh-CN" altLang="en-US" sz="2800" b="1" dirty="0">
              <a:solidFill>
                <a:srgbClr val="CC3300"/>
              </a:solidFill>
              <a:latin typeface="宋体" panose="02010600030101010101" pitchFamily="2" charset="-122"/>
            </a:endParaRPr>
          </a:p>
        </p:txBody>
      </p:sp>
      <p:sp>
        <p:nvSpPr>
          <p:cNvPr id="257027" name="Rectangle 1027"/>
          <p:cNvSpPr/>
          <p:nvPr/>
        </p:nvSpPr>
        <p:spPr>
          <a:xfrm>
            <a:off x="1083310" y="2082165"/>
            <a:ext cx="10606405" cy="3648075"/>
          </a:xfrm>
          <a:prstGeom prst="rect">
            <a:avLst/>
          </a:prstGeom>
          <a:noFill/>
          <a:ln w="9525">
            <a:noFill/>
          </a:ln>
        </p:spPr>
        <p:txBody>
          <a:bodyPr wrap="square">
            <a:spAutoFit/>
          </a:bodyPr>
          <a:lstStyle/>
          <a:p>
            <a:pPr>
              <a:buNone/>
            </a:pPr>
            <a:r>
              <a:rPr lang="zh-CN" altLang="en-US" sz="2800" b="1" dirty="0">
                <a:solidFill>
                  <a:srgbClr val="CC3300"/>
                </a:solidFill>
                <a:latin typeface="宋体" panose="02010600030101010101" pitchFamily="2" charset="-122"/>
                <a:sym typeface="+mn-ea"/>
              </a:rPr>
              <a:t>（</a:t>
            </a:r>
            <a:r>
              <a:rPr lang="en-US" altLang="zh-CN" sz="2800" b="1" dirty="0">
                <a:solidFill>
                  <a:srgbClr val="CC3300"/>
                </a:solidFill>
                <a:latin typeface="宋体" panose="02010600030101010101" pitchFamily="2" charset="-122"/>
                <a:sym typeface="+mn-ea"/>
              </a:rPr>
              <a:t>2</a:t>
            </a:r>
            <a:r>
              <a:rPr lang="zh-CN" altLang="en-US" sz="2800" b="1" dirty="0">
                <a:solidFill>
                  <a:srgbClr val="CC3300"/>
                </a:solidFill>
                <a:latin typeface="宋体" panose="02010600030101010101" pitchFamily="2" charset="-122"/>
                <a:sym typeface="+mn-ea"/>
              </a:rPr>
              <a:t>）精确断点法</a:t>
            </a:r>
            <a:r>
              <a:rPr lang="en-US" altLang="zh-CN" sz="2800" b="1" dirty="0">
                <a:latin typeface="宋体" panose="02010600030101010101" pitchFamily="2" charset="-122"/>
              </a:rPr>
              <a:t> </a:t>
            </a:r>
          </a:p>
          <a:p>
            <a:pPr>
              <a:buNone/>
            </a:pPr>
            <a:r>
              <a:rPr lang="zh-CN" altLang="en-US" sz="2800" b="1" dirty="0">
                <a:latin typeface="宋体" panose="02010600030101010101" pitchFamily="2" charset="-122"/>
              </a:rPr>
              <a:t>断点精确到中断请求时已进入流水线的各条指令。</a:t>
            </a:r>
          </a:p>
          <a:p>
            <a:pPr>
              <a:spcBef>
                <a:spcPct val="20000"/>
              </a:spcBef>
              <a:buClr>
                <a:schemeClr val="hlink"/>
              </a:buClr>
              <a:buSzPct val="110000"/>
              <a:buFont typeface="Wingdings" panose="05000000000000000000" pitchFamily="2" charset="2"/>
              <a:buBlip>
                <a:blip r:embed="rId3"/>
              </a:buBlip>
            </a:pPr>
            <a:r>
              <a:rPr lang="zh-CN" altLang="en-US" sz="3200" b="1" dirty="0">
                <a:solidFill>
                  <a:srgbClr val="080CC4"/>
                </a:solidFill>
                <a:latin typeface="Tahoma" panose="020B0604030504040204" pitchFamily="34" charset="0"/>
              </a:rPr>
              <a:t>中断申请，保护该指令的现场，进入流水线的指令的现场也能恢复</a:t>
            </a:r>
          </a:p>
          <a:p>
            <a:pPr>
              <a:spcBef>
                <a:spcPct val="20000"/>
              </a:spcBef>
              <a:buClr>
                <a:schemeClr val="hlink"/>
              </a:buClr>
              <a:buSzPct val="110000"/>
              <a:buFont typeface="Wingdings" panose="05000000000000000000" pitchFamily="2" charset="2"/>
              <a:buBlip>
                <a:blip r:embed="rId3"/>
              </a:buBlip>
            </a:pPr>
            <a:r>
              <a:rPr lang="en-US" altLang="zh-CN" sz="3200" b="1" dirty="0">
                <a:latin typeface="宋体" panose="02010600030101010101" pitchFamily="2" charset="-122"/>
                <a:sym typeface="+mn-ea"/>
              </a:rPr>
              <a:t> </a:t>
            </a:r>
            <a:r>
              <a:rPr lang="zh-CN" altLang="en-US" sz="3200" b="1" dirty="0">
                <a:solidFill>
                  <a:srgbClr val="663300"/>
                </a:solidFill>
                <a:latin typeface="宋体" panose="02010600030101010101" pitchFamily="2" charset="-122"/>
                <a:sym typeface="+mn-ea"/>
              </a:rPr>
              <a:t>硬件要求：</a:t>
            </a:r>
            <a:r>
              <a:rPr lang="zh-CN" altLang="en-US" sz="3200" b="1" dirty="0">
                <a:latin typeface="宋体" panose="02010600030101010101" pitchFamily="2" charset="-122"/>
                <a:sym typeface="+mn-ea"/>
              </a:rPr>
              <a:t>增设大量的后援寄存器。</a:t>
            </a:r>
            <a:endParaRPr lang="zh-CN" altLang="en-US" sz="3200" b="1" dirty="0">
              <a:latin typeface="宋体" panose="02010600030101010101" pitchFamily="2" charset="-122"/>
            </a:endParaRPr>
          </a:p>
          <a:p>
            <a:pPr indent="0">
              <a:spcBef>
                <a:spcPct val="20000"/>
              </a:spcBef>
              <a:buClr>
                <a:schemeClr val="hlink"/>
              </a:buClr>
              <a:buSzPct val="110000"/>
              <a:buFont typeface="Wingdings" panose="05000000000000000000" pitchFamily="2" charset="2"/>
              <a:buNone/>
            </a:pPr>
            <a:endParaRPr lang="zh-CN" altLang="en-US" sz="3200" b="1" dirty="0">
              <a:solidFill>
                <a:srgbClr val="080CC4"/>
              </a:solidFill>
              <a:latin typeface="Tahoma" panose="020B0604030504040204" pitchFamily="34" charset="0"/>
            </a:endParaRPr>
          </a:p>
          <a:p>
            <a:pPr>
              <a:buNone/>
            </a:pPr>
            <a:endParaRPr lang="en-US" altLang="zh-CN" sz="2800" b="1" dirty="0">
              <a:latin typeface="宋体" panose="02010600030101010101" pitchFamily="2" charset="-122"/>
            </a:endParaRPr>
          </a:p>
        </p:txBody>
      </p:sp>
      <p:sp>
        <p:nvSpPr>
          <p:cNvPr id="257028" name="Rectangle 1028"/>
          <p:cNvSpPr/>
          <p:nvPr/>
        </p:nvSpPr>
        <p:spPr>
          <a:xfrm>
            <a:off x="930910" y="4520565"/>
            <a:ext cx="8534400" cy="521970"/>
          </a:xfrm>
          <a:prstGeom prst="rect">
            <a:avLst/>
          </a:prstGeom>
          <a:noFill/>
          <a:ln w="9525">
            <a:noFill/>
          </a:ln>
        </p:spPr>
        <p:txBody>
          <a:bodyPr>
            <a:spAutoFit/>
          </a:bodyPr>
          <a:lstStyle/>
          <a:p>
            <a:r>
              <a:rPr lang="en-US" altLang="zh-CN" sz="2800" b="1" dirty="0">
                <a:latin typeface="宋体" panose="02010600030101010101" pitchFamily="2" charset="-122"/>
              </a:rPr>
              <a:t> </a:t>
            </a:r>
            <a:endParaRPr lang="zh-CN" altLang="en-US" sz="2800" b="1" dirty="0">
              <a:latin typeface="宋体" panose="02010600030101010101" pitchFamily="2" charset="-122"/>
            </a:endParaRPr>
          </a:p>
        </p:txBody>
      </p:sp>
      <p:sp>
        <p:nvSpPr>
          <p:cNvPr id="3" name="标题 2"/>
          <p:cNvSpPr>
            <a:spLocks noGrp="1"/>
          </p:cNvSpPr>
          <p:nvPr>
            <p:ph type="title"/>
          </p:nvPr>
        </p:nvSpPr>
        <p:spPr>
          <a:xfrm>
            <a:off x="198120" y="410845"/>
            <a:ext cx="4497070" cy="511175"/>
          </a:xfrm>
        </p:spPr>
        <p:txBody>
          <a:bodyPr/>
          <a:lstStyle/>
          <a:p>
            <a:r>
              <a:rPr lang="zh-CN" altLang="en-US" dirty="0">
                <a:latin typeface="宋体" panose="02010600030101010101" pitchFamily="2" charset="-122"/>
                <a:sym typeface="+mn-ea"/>
              </a:rPr>
              <a:t>4.4.3  流水线中断处理</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2510" y="2917190"/>
            <a:ext cx="7819390" cy="1325880"/>
          </a:xfrm>
        </p:spPr>
        <p:txBody>
          <a:bodyPr/>
          <a:lstStyle/>
          <a:p>
            <a:r>
              <a:rPr lang="en-US" dirty="0"/>
              <a:t>4.5  超级流水处理机</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3549" y="410845"/>
            <a:ext cx="3269343" cy="511110"/>
          </a:xfrm>
        </p:spPr>
        <p:txBody>
          <a:bodyPr>
            <a:normAutofit/>
          </a:bodyPr>
          <a:lstStyle/>
          <a:p>
            <a:r>
              <a:rPr dirty="0">
                <a:sym typeface="+mn-ea"/>
              </a:rPr>
              <a:t>4.1.1  重叠方式</a:t>
            </a:r>
            <a:endParaRPr dirty="0"/>
          </a:p>
        </p:txBody>
      </p:sp>
      <p:sp>
        <p:nvSpPr>
          <p:cNvPr id="31" name="矩形 30"/>
          <p:cNvSpPr/>
          <p:nvPr/>
        </p:nvSpPr>
        <p:spPr>
          <a:xfrm>
            <a:off x="701040" y="3245485"/>
            <a:ext cx="10194290" cy="2748280"/>
          </a:xfrm>
          <a:prstGeom prst="rect">
            <a:avLst/>
          </a:prstGeom>
        </p:spPr>
        <p:txBody>
          <a:bodyPr wrap="square">
            <a:spAutoFit/>
            <a:scene3d>
              <a:camera prst="orthographicFront"/>
              <a:lightRig rig="threePt" dir="t"/>
            </a:scene3d>
          </a:bodyPr>
          <a:lstStyle/>
          <a:p>
            <a:pPr marL="571500" indent="-571500" eaLnBrk="1" hangingPunct="1">
              <a:lnSpc>
                <a:spcPct val="90000"/>
              </a:lnSpc>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顺序执行方式执行</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n</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条指令所用的时间为</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eaLnBrk="1" hangingPunct="1">
              <a:lnSpc>
                <a:spcPct val="90000"/>
              </a:lnSpc>
            </a:pP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eaLnBrk="1" hangingPunct="1">
              <a:lnSpc>
                <a:spcPct val="90000"/>
              </a:lnSpc>
            </a:pP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lnSpc>
                <a:spcPct val="90000"/>
              </a:lnSpc>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每段的时间都为</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 </a:t>
            </a:r>
            <a:endParaRPr lang="en-US" altLang="zh-CN"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graphicFrame>
        <p:nvGraphicFramePr>
          <p:cNvPr id="14341" name="Object 6"/>
          <p:cNvGraphicFramePr>
            <a:graphicFrameLocks noChangeAspect="1"/>
          </p:cNvGraphicFramePr>
          <p:nvPr>
            <p:custDataLst>
              <p:tags r:id="rId1"/>
            </p:custDataLst>
          </p:nvPr>
        </p:nvGraphicFramePr>
        <p:xfrm>
          <a:off x="1701165" y="1196340"/>
          <a:ext cx="7077710" cy="1972310"/>
        </p:xfrm>
        <a:graphic>
          <a:graphicData uri="http://schemas.openxmlformats.org/presentationml/2006/ole">
            <mc:AlternateContent xmlns:mc="http://schemas.openxmlformats.org/markup-compatibility/2006">
              <mc:Choice xmlns:v="urn:schemas-microsoft-com:vml" Requires="v">
                <p:oleObj r:id="rId3" imgW="5162550" imgH="1438275" progId="Paint.Picture">
                  <p:embed/>
                </p:oleObj>
              </mc:Choice>
              <mc:Fallback>
                <p:oleObj r:id="rId3" imgW="5162550" imgH="1438275" progId="Paint.Picture">
                  <p:embed/>
                  <p:pic>
                    <p:nvPicPr>
                      <p:cNvPr id="0" name="图片 3079"/>
                      <p:cNvPicPr/>
                      <p:nvPr/>
                    </p:nvPicPr>
                    <p:blipFill>
                      <a:blip r:embed="rId4"/>
                      <a:stretch>
                        <a:fillRect/>
                      </a:stretch>
                    </p:blipFill>
                    <p:spPr>
                      <a:xfrm>
                        <a:off x="1701165" y="1196340"/>
                        <a:ext cx="7077710" cy="1972310"/>
                      </a:xfrm>
                      <a:prstGeom prst="rect">
                        <a:avLst/>
                      </a:prstGeom>
                      <a:noFill/>
                      <a:ln w="38100">
                        <a:noFill/>
                        <a:miter/>
                      </a:ln>
                    </p:spPr>
                  </p:pic>
                </p:oleObj>
              </mc:Fallback>
            </mc:AlternateContent>
          </a:graphicData>
        </a:graphic>
      </p:graphicFrame>
      <p:graphicFrame>
        <p:nvGraphicFramePr>
          <p:cNvPr id="14342" name="Object 7"/>
          <p:cNvGraphicFramePr>
            <a:graphicFrameLocks noChangeAspect="1"/>
          </p:cNvGraphicFramePr>
          <p:nvPr/>
        </p:nvGraphicFramePr>
        <p:xfrm>
          <a:off x="3053080" y="3820795"/>
          <a:ext cx="4419600" cy="914400"/>
        </p:xfrm>
        <a:graphic>
          <a:graphicData uri="http://schemas.openxmlformats.org/presentationml/2006/ole">
            <mc:AlternateContent xmlns:mc="http://schemas.openxmlformats.org/markup-compatibility/2006">
              <mc:Choice xmlns:v="urn:schemas-microsoft-com:vml" Requires="v">
                <p:oleObj r:id="rId5" imgW="2276475" imgH="552450" progId="Paint.Picture">
                  <p:embed/>
                </p:oleObj>
              </mc:Choice>
              <mc:Fallback>
                <p:oleObj r:id="rId5" imgW="2276475" imgH="552450" progId="Paint.Picture">
                  <p:embed/>
                  <p:pic>
                    <p:nvPicPr>
                      <p:cNvPr id="0" name="图片 3081"/>
                      <p:cNvPicPr/>
                      <p:nvPr/>
                    </p:nvPicPr>
                    <p:blipFill>
                      <a:blip r:embed="rId6"/>
                      <a:stretch>
                        <a:fillRect/>
                      </a:stretch>
                    </p:blipFill>
                    <p:spPr>
                      <a:xfrm>
                        <a:off x="3053080" y="3820795"/>
                        <a:ext cx="4419600" cy="914400"/>
                      </a:xfrm>
                      <a:prstGeom prst="rect">
                        <a:avLst/>
                      </a:prstGeom>
                      <a:noFill/>
                      <a:ln w="38100">
                        <a:noFill/>
                        <a:miter/>
                      </a:ln>
                    </p:spPr>
                  </p:pic>
                </p:oleObj>
              </mc:Fallback>
            </mc:AlternateContent>
          </a:graphicData>
        </a:graphic>
      </p:graphicFrame>
      <p:graphicFrame>
        <p:nvGraphicFramePr>
          <p:cNvPr id="14343" name="Object 8"/>
          <p:cNvGraphicFramePr>
            <a:graphicFrameLocks noChangeAspect="1"/>
          </p:cNvGraphicFramePr>
          <p:nvPr/>
        </p:nvGraphicFramePr>
        <p:xfrm>
          <a:off x="3731260" y="5487035"/>
          <a:ext cx="2133600" cy="746125"/>
        </p:xfrm>
        <a:graphic>
          <a:graphicData uri="http://schemas.openxmlformats.org/presentationml/2006/ole">
            <mc:AlternateContent xmlns:mc="http://schemas.openxmlformats.org/markup-compatibility/2006">
              <mc:Choice xmlns:v="urn:schemas-microsoft-com:vml" Requires="v">
                <p:oleObj r:id="rId7" imgW="790575" imgH="276225" progId="Paint.Picture">
                  <p:embed/>
                </p:oleObj>
              </mc:Choice>
              <mc:Fallback>
                <p:oleObj r:id="rId7" imgW="790575" imgH="276225" progId="Paint.Picture">
                  <p:embed/>
                  <p:pic>
                    <p:nvPicPr>
                      <p:cNvPr id="0" name="图片 3078"/>
                      <p:cNvPicPr/>
                      <p:nvPr/>
                    </p:nvPicPr>
                    <p:blipFill>
                      <a:blip r:embed="rId8"/>
                      <a:stretch>
                        <a:fillRect/>
                      </a:stretch>
                    </p:blipFill>
                    <p:spPr>
                      <a:xfrm>
                        <a:off x="3731260" y="5487035"/>
                        <a:ext cx="2133600" cy="746125"/>
                      </a:xfrm>
                      <a:prstGeom prst="rect">
                        <a:avLst/>
                      </a:prstGeom>
                      <a:noFill/>
                      <a:ln w="38100">
                        <a:noFill/>
                        <a:miter/>
                      </a:ln>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1"/>
          <p:cNvSpPr txBox="1">
            <a:spLocks noGrp="1"/>
          </p:cNvSpPr>
          <p:nvPr>
            <p:ph type="dt" sz="half" idx="2"/>
          </p:nvPr>
        </p:nvSpPr>
        <p:spPr>
          <a:xfrm>
            <a:off x="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1">
              <a:rPr lang="zh-CN" altLang="en-US" sz="1400" dirty="0"/>
              <a:t>2025/5/23</a:t>
            </a:fld>
            <a:endParaRPr lang="zh-CN" altLang="en-US" sz="1400" dirty="0"/>
          </a:p>
        </p:txBody>
      </p:sp>
      <p:sp>
        <p:nvSpPr>
          <p:cNvPr id="95235" name="灯片编号占位符 3"/>
          <p:cNvSpPr txBox="1">
            <a:spLocks noGrp="1"/>
          </p:cNvSpPr>
          <p:nvPr>
            <p:ph type="sldNum" sz="quarter" idx="4"/>
          </p:nvPr>
        </p:nvSpPr>
        <p:spPr>
          <a:xfrm>
            <a:off x="9448800" y="6356350"/>
            <a:ext cx="2743200" cy="365125"/>
          </a:xfrm>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t>80</a:t>
            </a:fld>
            <a:endParaRPr lang="en-US" altLang="zh-CN" sz="1400" dirty="0"/>
          </a:p>
        </p:txBody>
      </p:sp>
      <p:sp>
        <p:nvSpPr>
          <p:cNvPr id="95236" name="Text Box 1026"/>
          <p:cNvSpPr txBox="1"/>
          <p:nvPr/>
        </p:nvSpPr>
        <p:spPr>
          <a:xfrm>
            <a:off x="1007110" y="1472565"/>
            <a:ext cx="8534400" cy="521970"/>
          </a:xfrm>
          <a:prstGeom prst="rect">
            <a:avLst/>
          </a:prstGeom>
          <a:noFill/>
          <a:ln w="9525">
            <a:noFill/>
          </a:ln>
        </p:spPr>
        <p:txBody>
          <a:bodyPr>
            <a:spAutoFit/>
          </a:bodyPr>
          <a:lstStyle/>
          <a:p>
            <a:endParaRPr lang="zh-CN" altLang="en-US" sz="2800" b="1" dirty="0">
              <a:solidFill>
                <a:srgbClr val="CC3300"/>
              </a:solidFill>
              <a:latin typeface="宋体" panose="02010600030101010101" pitchFamily="2" charset="-122"/>
            </a:endParaRPr>
          </a:p>
        </p:txBody>
      </p:sp>
      <p:sp>
        <p:nvSpPr>
          <p:cNvPr id="257027" name="Rectangle 1027"/>
          <p:cNvSpPr/>
          <p:nvPr/>
        </p:nvSpPr>
        <p:spPr>
          <a:xfrm>
            <a:off x="930910" y="1087120"/>
            <a:ext cx="10606405" cy="953135"/>
          </a:xfrm>
          <a:prstGeom prst="rect">
            <a:avLst/>
          </a:prstGeom>
          <a:noFill/>
          <a:ln w="9525">
            <a:noFill/>
          </a:ln>
        </p:spPr>
        <p:txBody>
          <a:bodyPr wrap="square">
            <a:spAutoFit/>
          </a:bodyPr>
          <a:lstStyle/>
          <a:p>
            <a:pPr>
              <a:buNone/>
            </a:pPr>
            <a:r>
              <a:rPr lang="zh-CN" altLang="zh-CN" sz="2800" dirty="0">
                <a:sym typeface="+mn-ea"/>
              </a:rPr>
              <a:t>以一台k段流水线的普通标量处理机为基准，主要性能比较如表所示：</a:t>
            </a:r>
            <a:endParaRPr lang="en-US" altLang="zh-CN" sz="2800" b="1" dirty="0">
              <a:latin typeface="宋体" panose="02010600030101010101" pitchFamily="2" charset="-122"/>
            </a:endParaRPr>
          </a:p>
        </p:txBody>
      </p:sp>
      <p:sp>
        <p:nvSpPr>
          <p:cNvPr id="3" name="标题 2"/>
          <p:cNvSpPr>
            <a:spLocks noGrp="1"/>
          </p:cNvSpPr>
          <p:nvPr>
            <p:ph type="title"/>
          </p:nvPr>
        </p:nvSpPr>
        <p:spPr>
          <a:xfrm>
            <a:off x="198120" y="410845"/>
            <a:ext cx="4497070" cy="511175"/>
          </a:xfrm>
        </p:spPr>
        <p:txBody>
          <a:bodyPr/>
          <a:lstStyle/>
          <a:p>
            <a:r>
              <a:rPr lang="zh-CN" altLang="en-US" dirty="0">
                <a:latin typeface="宋体" panose="02010600030101010101" pitchFamily="2" charset="-122"/>
                <a:sym typeface="+mn-ea"/>
              </a:rPr>
              <a:t>4.5  超级流水处理机</a:t>
            </a:r>
          </a:p>
        </p:txBody>
      </p:sp>
      <p:sp>
        <p:nvSpPr>
          <p:cNvPr id="100" name="文本框 99"/>
          <p:cNvSpPr txBox="1"/>
          <p:nvPr/>
        </p:nvSpPr>
        <p:spPr>
          <a:xfrm>
            <a:off x="2450465" y="1936750"/>
            <a:ext cx="7760970" cy="398780"/>
          </a:xfrm>
          <a:prstGeom prst="rect">
            <a:avLst/>
          </a:prstGeom>
          <a:noFill/>
          <a:ln w="9525">
            <a:noFill/>
          </a:ln>
        </p:spPr>
        <p:txBody>
          <a:bodyPr wrap="square">
            <a:spAutoFit/>
          </a:bodyPr>
          <a:lstStyle/>
          <a:p>
            <a:pPr indent="0" algn="ctr"/>
            <a:r>
              <a:rPr lang="zh-CN" sz="2000" b="0">
                <a:solidFill>
                  <a:srgbClr val="000000"/>
                </a:solidFill>
                <a:latin typeface="Arial" panose="020B0604020202020204" pitchFamily="34" charset="0"/>
                <a:ea typeface="黑体" panose="02010609060101010101" pitchFamily="49" charset="-122"/>
              </a:rPr>
              <a:t>表</a:t>
            </a:r>
            <a:r>
              <a:rPr lang="en-US" sz="2000" b="0">
                <a:solidFill>
                  <a:srgbClr val="000000"/>
                </a:solidFill>
                <a:latin typeface="Arial" panose="020B0604020202020204" pitchFamily="34" charset="0"/>
                <a:ea typeface="黑体" panose="02010609060101010101" pitchFamily="49" charset="-122"/>
                <a:cs typeface="宋体" panose="02010600030101010101" pitchFamily="2" charset="-122"/>
              </a:rPr>
              <a:t>4-1  4</a:t>
            </a:r>
            <a:r>
              <a:rPr lang="zh-CN" sz="2000" b="0">
                <a:solidFill>
                  <a:srgbClr val="000000"/>
                </a:solidFill>
                <a:latin typeface="Arial" panose="020B0604020202020204" pitchFamily="34" charset="0"/>
                <a:ea typeface="黑体" panose="02010609060101010101" pitchFamily="49" charset="-122"/>
              </a:rPr>
              <a:t>种不同类型处理机的性能比较</a:t>
            </a:r>
            <a:endParaRPr lang="zh-CN" altLang="en-US" sz="2000"/>
          </a:p>
        </p:txBody>
      </p:sp>
      <p:graphicFrame>
        <p:nvGraphicFramePr>
          <p:cNvPr id="2" name="表格 1"/>
          <p:cNvGraphicFramePr/>
          <p:nvPr>
            <p:custDataLst>
              <p:tags r:id="rId1"/>
            </p:custDataLst>
          </p:nvPr>
        </p:nvGraphicFramePr>
        <p:xfrm>
          <a:off x="371475" y="2443480"/>
          <a:ext cx="11147425" cy="4120515"/>
        </p:xfrm>
        <a:graphic>
          <a:graphicData uri="http://schemas.openxmlformats.org/drawingml/2006/table">
            <a:tbl>
              <a:tblPr firstRow="1" bandRow="1">
                <a:tableStyleId>{5940675A-B579-460E-94D1-54222C63F5DA}</a:tableStyleId>
              </a:tblPr>
              <a:tblGrid>
                <a:gridCol w="2490470">
                  <a:extLst>
                    <a:ext uri="{9D8B030D-6E8A-4147-A177-3AD203B41FA5}">
                      <a16:colId xmlns:a16="http://schemas.microsoft.com/office/drawing/2014/main" val="20000"/>
                    </a:ext>
                  </a:extLst>
                </a:gridCol>
                <a:gridCol w="1962785">
                  <a:extLst>
                    <a:ext uri="{9D8B030D-6E8A-4147-A177-3AD203B41FA5}">
                      <a16:colId xmlns:a16="http://schemas.microsoft.com/office/drawing/2014/main" val="20001"/>
                    </a:ext>
                  </a:extLst>
                </a:gridCol>
                <a:gridCol w="2038350">
                  <a:extLst>
                    <a:ext uri="{9D8B030D-6E8A-4147-A177-3AD203B41FA5}">
                      <a16:colId xmlns:a16="http://schemas.microsoft.com/office/drawing/2014/main" val="20002"/>
                    </a:ext>
                  </a:extLst>
                </a:gridCol>
                <a:gridCol w="2116455">
                  <a:extLst>
                    <a:ext uri="{9D8B030D-6E8A-4147-A177-3AD203B41FA5}">
                      <a16:colId xmlns:a16="http://schemas.microsoft.com/office/drawing/2014/main" val="20003"/>
                    </a:ext>
                  </a:extLst>
                </a:gridCol>
                <a:gridCol w="2539365">
                  <a:extLst>
                    <a:ext uri="{9D8B030D-6E8A-4147-A177-3AD203B41FA5}">
                      <a16:colId xmlns:a16="http://schemas.microsoft.com/office/drawing/2014/main" val="20004"/>
                    </a:ext>
                  </a:extLst>
                </a:gridCol>
              </a:tblGrid>
              <a:tr h="1167765">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机器类型</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k</a:t>
                      </a: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段流水线基准标量处理机</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度超标量处理机</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度超流水线处理机</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 n</a:t>
                      </a: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)度超标量超流水线处理机</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7235">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机器流水线周期</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1个时钟周期</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9140">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同时发射指令条数</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1条</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7235">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指令发射等待时间</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1个时钟周期</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9140">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指令级并行度（ILP）</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m</a:t>
                      </a:r>
                      <a:r>
                        <a:rPr lang="en-US" sz="2400" b="0">
                          <a:solidFill>
                            <a:srgbClr val="000000"/>
                          </a:solidFill>
                          <a:latin typeface="Times New Roman" panose="02020603050405020304" pitchFamily="18" charset="0"/>
                          <a:cs typeface="Times New Roman" panose="02020603050405020304" pitchFamily="18" charset="0"/>
                        </a:rPr>
                        <a:t>×</a:t>
                      </a:r>
                      <a:r>
                        <a:rPr lang="en-US" sz="2400" b="0" i="1">
                          <a:solidFill>
                            <a:srgbClr val="000000"/>
                          </a:solidFill>
                          <a:latin typeface="宋体" panose="02010600030101010101" pitchFamily="2" charset="-122"/>
                          <a:ea typeface="宋体" panose="02010600030101010101" pitchFamily="2" charset="-122"/>
                          <a:cs typeface="宋体" panose="02010600030101010101" pitchFamily="2" charset="-122"/>
                        </a:rPr>
                        <a:t>n</a:t>
                      </a:r>
                      <a:endParaRPr lang="en-US" altLang="en-US" sz="2400" b="0" i="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81</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sp>
        <p:nvSpPr>
          <p:cNvPr id="7173" name="Rectangle 3" descr="Rectangle: Click to edit Master text styles&#10;Second level&#10;Third level&#10;Fourth level&#10;Fifth level"/>
          <p:cNvSpPr>
            <a:spLocks noGrp="1"/>
          </p:cNvSpPr>
          <p:nvPr>
            <p:ph idx="4294967295"/>
          </p:nvPr>
        </p:nvSpPr>
        <p:spPr>
          <a:xfrm>
            <a:off x="283845" y="1252855"/>
            <a:ext cx="11539855" cy="4351655"/>
          </a:xfrm>
        </p:spPr>
        <p:txBody>
          <a:bodyPr vert="horz" wrap="square" lIns="91440" tIns="45720" rIns="91440" bIns="45720" anchor="t" anchorCtr="0"/>
          <a:lstStyle/>
          <a:p>
            <a:pPr eaLnBrk="1" hangingPunct="1"/>
            <a:r>
              <a:rPr lang="zh-CN" altLang="en-US" sz="2400" dirty="0">
                <a:latin typeface="宋体" panose="02010600030101010101" pitchFamily="2" charset="-122"/>
              </a:rPr>
              <a:t>单发射结构中流水线设计的目的，是做到每个周期能平均执行一条指令，即</a:t>
            </a:r>
            <a:r>
              <a:rPr lang="en-US" altLang="zh-CN" sz="2400" dirty="0"/>
              <a:t>IPC=1</a:t>
            </a:r>
            <a:r>
              <a:rPr lang="zh-CN" altLang="en-US" sz="2400" dirty="0">
                <a:latin typeface="宋体" panose="02010600030101010101" pitchFamily="2" charset="-122"/>
              </a:rPr>
              <a:t>。但由于转移相关与数据相关，还有其他的资源冲突，使得</a:t>
            </a:r>
            <a:r>
              <a:rPr lang="en-US" altLang="zh-CN" sz="2400" dirty="0"/>
              <a:t>IPC</a:t>
            </a:r>
            <a:r>
              <a:rPr lang="zh-CN" altLang="en-US" sz="2400" dirty="0">
                <a:latin typeface="宋体" panose="02010600030101010101" pitchFamily="2" charset="-122"/>
              </a:rPr>
              <a:t>远小于</a:t>
            </a:r>
            <a:r>
              <a:rPr lang="en-US" altLang="zh-CN" sz="2400" dirty="0"/>
              <a:t>1</a:t>
            </a:r>
            <a:r>
              <a:rPr lang="zh-CN" altLang="en-US" sz="2400" dirty="0">
                <a:latin typeface="宋体" panose="02010600030101010101" pitchFamily="2" charset="-122"/>
              </a:rPr>
              <a:t>。通过指令重组，可以提高</a:t>
            </a:r>
            <a:r>
              <a:rPr lang="en-US" altLang="zh-CN" sz="2400" dirty="0"/>
              <a:t>IPC</a:t>
            </a:r>
            <a:r>
              <a:rPr lang="zh-CN" altLang="en-US" sz="2400" dirty="0">
                <a:latin typeface="宋体" panose="02010600030101010101" pitchFamily="2" charset="-122"/>
              </a:rPr>
              <a:t>并使之接近于</a:t>
            </a:r>
            <a:r>
              <a:rPr lang="en-US" altLang="zh-CN" sz="2400" dirty="0"/>
              <a:t>1</a:t>
            </a:r>
            <a:r>
              <a:rPr lang="zh-CN" altLang="en-US" sz="2400" dirty="0">
                <a:latin typeface="宋体" panose="02010600030101010101" pitchFamily="2" charset="-122"/>
              </a:rPr>
              <a:t>，但单发射的</a:t>
            </a:r>
            <a:r>
              <a:rPr lang="en-US" altLang="zh-CN" sz="2400" dirty="0"/>
              <a:t>RISC</a:t>
            </a:r>
            <a:r>
              <a:rPr lang="zh-CN" altLang="en-US" sz="2400" dirty="0">
                <a:latin typeface="宋体" panose="02010600030101010101" pitchFamily="2" charset="-122"/>
              </a:rPr>
              <a:t>的</a:t>
            </a:r>
            <a:r>
              <a:rPr lang="en-US" altLang="zh-CN" sz="2400" dirty="0"/>
              <a:t>IPC</a:t>
            </a:r>
            <a:r>
              <a:rPr lang="zh-CN" altLang="en-US" sz="2400" dirty="0">
                <a:latin typeface="宋体" panose="02010600030101010101" pitchFamily="2" charset="-122"/>
              </a:rPr>
              <a:t>不可能大于等于</a:t>
            </a:r>
            <a:r>
              <a:rPr lang="en-US" altLang="zh-CN" sz="2400" dirty="0"/>
              <a:t>1 </a:t>
            </a:r>
          </a:p>
        </p:txBody>
      </p:sp>
      <p:pic>
        <p:nvPicPr>
          <p:cNvPr id="2" name="图片 1"/>
          <p:cNvPicPr>
            <a:picLocks noChangeAspect="1"/>
          </p:cNvPicPr>
          <p:nvPr/>
        </p:nvPicPr>
        <p:blipFill>
          <a:blip r:embed="rId3"/>
          <a:stretch>
            <a:fillRect/>
          </a:stretch>
        </p:blipFill>
        <p:spPr>
          <a:xfrm>
            <a:off x="293370" y="2654300"/>
            <a:ext cx="6705600" cy="377952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82</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sp>
        <p:nvSpPr>
          <p:cNvPr id="7173" name="Rectangle 3" descr="Rectangle: Click to edit Master text styles&#10;Second level&#10;Third level&#10;Fourth level&#10;Fifth level"/>
          <p:cNvSpPr>
            <a:spLocks noGrp="1"/>
          </p:cNvSpPr>
          <p:nvPr>
            <p:ph idx="4294967295"/>
          </p:nvPr>
        </p:nvSpPr>
        <p:spPr>
          <a:xfrm>
            <a:off x="283845" y="1252855"/>
            <a:ext cx="11539855" cy="4351655"/>
          </a:xfrm>
        </p:spPr>
        <p:txBody>
          <a:bodyPr vert="horz" wrap="square" lIns="91440" tIns="45720" rIns="91440" bIns="45720" anchor="t" anchorCtr="0"/>
          <a:lstStyle/>
          <a:p>
            <a:pPr eaLnBrk="1" hangingPunct="1"/>
            <a:r>
              <a:rPr sz="2400" dirty="0"/>
              <a:t>超标量流水线是指每个时钟周期同时发射多条指令并产生多个结果的流水线。超标量方法的实现取决于指令并行执行的程度，主要借助硬件资源重复工作来实现空间的并行操作</a:t>
            </a:r>
          </a:p>
          <a:p>
            <a:pPr eaLnBrk="1" hangingPunct="1"/>
            <a:r>
              <a:rPr sz="2400" dirty="0"/>
              <a:t>没有循环展开的指令代码，</a:t>
            </a:r>
          </a:p>
          <a:p>
            <a:pPr marL="0" indent="0" eaLnBrk="1" hangingPunct="1">
              <a:buNone/>
            </a:pPr>
            <a:r>
              <a:rPr sz="2400" dirty="0"/>
              <a:t>   指令级并行度平均值ILP≈2</a:t>
            </a:r>
          </a:p>
          <a:p>
            <a:pPr eaLnBrk="1" hangingPunct="1"/>
            <a:r>
              <a:rPr sz="2400" dirty="0"/>
              <a:t>在超标量处理机中，</a:t>
            </a:r>
          </a:p>
          <a:p>
            <a:pPr marL="0" indent="0" eaLnBrk="1" hangingPunct="1">
              <a:buNone/>
            </a:pPr>
            <a:r>
              <a:rPr sz="2400" dirty="0"/>
              <a:t>指令并行发射度实际上限制在2～5间</a:t>
            </a:r>
          </a:p>
          <a:p>
            <a:pPr eaLnBrk="1" hangingPunct="1"/>
            <a:endParaRPr sz="2400" dirty="0"/>
          </a:p>
        </p:txBody>
      </p:sp>
      <p:pic>
        <p:nvPicPr>
          <p:cNvPr id="3" name="图片 2"/>
          <p:cNvPicPr>
            <a:picLocks noChangeAspect="1"/>
          </p:cNvPicPr>
          <p:nvPr/>
        </p:nvPicPr>
        <p:blipFill>
          <a:blip r:embed="rId3"/>
          <a:stretch>
            <a:fillRect/>
          </a:stretch>
        </p:blipFill>
        <p:spPr>
          <a:xfrm>
            <a:off x="5456555" y="2011045"/>
            <a:ext cx="6347460" cy="453961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83</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sp>
        <p:nvSpPr>
          <p:cNvPr id="7173" name="Rectangle 3" descr="Rectangle: Click to edit Master text styles&#10;Second level&#10;Third level&#10;Fourth level&#10;Fifth level"/>
          <p:cNvSpPr>
            <a:spLocks noGrp="1"/>
          </p:cNvSpPr>
          <p:nvPr>
            <p:ph idx="4294967295"/>
          </p:nvPr>
        </p:nvSpPr>
        <p:spPr>
          <a:xfrm>
            <a:off x="283845" y="1252855"/>
            <a:ext cx="11539855" cy="4351655"/>
          </a:xfrm>
        </p:spPr>
        <p:txBody>
          <a:bodyPr vert="horz" wrap="square" lIns="91440" tIns="45720" rIns="91440" bIns="45720" anchor="t" anchorCtr="0"/>
          <a:lstStyle/>
          <a:p>
            <a:pPr eaLnBrk="1" hangingPunct="1"/>
            <a:r>
              <a:rPr sz="2400" dirty="0"/>
              <a:t>超标量处理机的特点如下： </a:t>
            </a:r>
          </a:p>
          <a:p>
            <a:pPr eaLnBrk="1" hangingPunct="1"/>
            <a:r>
              <a:rPr sz="2400" dirty="0"/>
              <a:t>① 配置多个性能不同的处理部件，采用多条流水线并行处理。</a:t>
            </a:r>
          </a:p>
          <a:p>
            <a:pPr eaLnBrk="1" hangingPunct="1"/>
            <a:r>
              <a:rPr sz="2400" dirty="0"/>
              <a:t>② 同时对若干条指令进行译码，将可执行的指令送往不同部件，达到在一个时钟周期内启动多条指令的目的。</a:t>
            </a:r>
          </a:p>
          <a:p>
            <a:pPr eaLnBrk="1" hangingPunct="1"/>
            <a:r>
              <a:rPr sz="2400" dirty="0"/>
              <a:t>③ 在程序执行期间由硬件（状态记录部件和调度部件）完成指令调度。</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84</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pic>
        <p:nvPicPr>
          <p:cNvPr id="2" name="图片 1"/>
          <p:cNvPicPr>
            <a:picLocks noChangeAspect="1"/>
          </p:cNvPicPr>
          <p:nvPr/>
        </p:nvPicPr>
        <p:blipFill>
          <a:blip r:embed="rId3"/>
          <a:stretch>
            <a:fillRect/>
          </a:stretch>
        </p:blipFill>
        <p:spPr>
          <a:xfrm>
            <a:off x="1285875" y="1294765"/>
            <a:ext cx="8453120" cy="468820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85</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pic>
        <p:nvPicPr>
          <p:cNvPr id="3" name="图片 2"/>
          <p:cNvPicPr>
            <a:picLocks noChangeAspect="1"/>
          </p:cNvPicPr>
          <p:nvPr/>
        </p:nvPicPr>
        <p:blipFill>
          <a:blip r:embed="rId3"/>
          <a:stretch>
            <a:fillRect/>
          </a:stretch>
        </p:blipFill>
        <p:spPr>
          <a:xfrm>
            <a:off x="1892300" y="1100455"/>
            <a:ext cx="8530590" cy="531622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86</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3831590" cy="4351655"/>
          </a:xfrm>
        </p:spPr>
        <p:txBody>
          <a:bodyPr vert="horz" wrap="square" lIns="91440" tIns="45720" rIns="91440" bIns="45720" anchor="t" anchorCtr="0">
            <a:noAutofit/>
          </a:bodyPr>
          <a:lstStyle/>
          <a:p>
            <a:pPr eaLnBrk="1" hangingPunct="1"/>
            <a:r>
              <a:rPr sz="2400" dirty="0">
                <a:solidFill>
                  <a:srgbClr val="FF0000"/>
                </a:solidFill>
                <a:sym typeface="+mn-ea"/>
              </a:rPr>
              <a:t>先行指令窗口</a:t>
            </a:r>
          </a:p>
          <a:p>
            <a:pPr eaLnBrk="1" hangingPunct="1"/>
            <a:endParaRPr sz="2400" dirty="0"/>
          </a:p>
          <a:p>
            <a:pPr eaLnBrk="1" hangingPunct="1"/>
            <a:r>
              <a:rPr sz="2400" dirty="0"/>
              <a:t>数据相关、条件转移和资源冲突</a:t>
            </a:r>
            <a:r>
              <a:rPr lang="zh-CN" sz="2400" dirty="0"/>
              <a:t>导致效率低</a:t>
            </a:r>
            <a:endParaRPr sz="2400" dirty="0"/>
          </a:p>
          <a:p>
            <a:pPr eaLnBrk="1" hangingPunct="1">
              <a:lnSpc>
                <a:spcPct val="90000"/>
              </a:lnSpc>
            </a:pPr>
            <a:r>
              <a:rPr lang="zh-CN" altLang="en-US" sz="2400" dirty="0">
                <a:sym typeface="+mn-ea"/>
              </a:rPr>
              <a:t>先行指令窗口：预取多条指令，分析数据相关和功能部件冲突，保存数据相关、转移相关和功能部件冲突暂时不能执行的指令</a:t>
            </a:r>
            <a:endParaRPr lang="zh-CN" altLang="en-US" sz="2400" dirty="0"/>
          </a:p>
          <a:p>
            <a:pPr eaLnBrk="1" hangingPunct="1">
              <a:lnSpc>
                <a:spcPct val="90000"/>
              </a:lnSpc>
            </a:pPr>
            <a:r>
              <a:rPr lang="zh-CN" altLang="en-US" sz="2400" dirty="0">
                <a:sym typeface="+mn-ea"/>
              </a:rPr>
              <a:t>在超标量处理机中，要设置多条取指部件和译码部件，分析数据相关、转移相关和功能部件冲突</a:t>
            </a:r>
            <a:endParaRPr lang="zh-CN" altLang="en-US" sz="2400" dirty="0"/>
          </a:p>
          <a:p>
            <a:pPr eaLnBrk="1" hangingPunct="1"/>
            <a:r>
              <a:rPr sz="2400" dirty="0"/>
              <a:t>窗口</a:t>
            </a:r>
            <a:r>
              <a:rPr lang="zh-CN" sz="2400" dirty="0"/>
              <a:t>大小？</a:t>
            </a:r>
          </a:p>
        </p:txBody>
      </p:sp>
      <p:pic>
        <p:nvPicPr>
          <p:cNvPr id="2" name="图片 1"/>
          <p:cNvPicPr>
            <a:picLocks noChangeAspect="1"/>
          </p:cNvPicPr>
          <p:nvPr/>
        </p:nvPicPr>
        <p:blipFill>
          <a:blip r:embed="rId3"/>
          <a:stretch>
            <a:fillRect/>
          </a:stretch>
        </p:blipFill>
        <p:spPr>
          <a:xfrm>
            <a:off x="4114800" y="1821180"/>
            <a:ext cx="7940040" cy="435102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87</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4.5.1  超标量处理机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eaLnBrk="1" hangingPunct="1"/>
            <a:r>
              <a:rPr sz="2400" dirty="0">
                <a:solidFill>
                  <a:schemeClr val="tx1"/>
                </a:solidFill>
                <a:sym typeface="+mn-ea"/>
              </a:rPr>
              <a:t>在无冲突、无相关的前提下，N条指令在单流水线标量处理机上的执行时间为：</a:t>
            </a:r>
          </a:p>
          <a:p>
            <a:pPr eaLnBrk="1" hangingPunct="1"/>
            <a:endParaRPr sz="2400" dirty="0">
              <a:solidFill>
                <a:schemeClr val="tx1"/>
              </a:solidFill>
              <a:sym typeface="+mn-ea"/>
            </a:endParaRPr>
          </a:p>
          <a:p>
            <a:pPr eaLnBrk="1" hangingPunct="1"/>
            <a:r>
              <a:rPr sz="2400" dirty="0">
                <a:solidFill>
                  <a:schemeClr val="tx1"/>
                </a:solidFill>
                <a:sym typeface="+mn-ea"/>
              </a:rPr>
              <a:t>m条指令的超标量处理机上执行，所需要的时间为：</a:t>
            </a:r>
          </a:p>
          <a:p>
            <a:pPr eaLnBrk="1" hangingPunct="1"/>
            <a:r>
              <a:rPr sz="2400" dirty="0">
                <a:sym typeface="+mn-ea"/>
              </a:rPr>
              <a:t>相对于单流水线标量处理机的加速比为：</a:t>
            </a:r>
            <a:endParaRPr sz="2400" dirty="0">
              <a:solidFill>
                <a:schemeClr val="tx1"/>
              </a:solidFill>
              <a:sym typeface="+mn-ea"/>
            </a:endParaRPr>
          </a:p>
          <a:p>
            <a:pPr eaLnBrk="1" hangingPunct="1"/>
            <a:endParaRPr sz="2400" dirty="0">
              <a:solidFill>
                <a:schemeClr val="tx1"/>
              </a:solidFill>
              <a:sym typeface="+mn-ea"/>
            </a:endParaRPr>
          </a:p>
          <a:p>
            <a:pPr eaLnBrk="1" hangingPunct="1"/>
            <a:r>
              <a:rPr sz="2400" dirty="0">
                <a:solidFill>
                  <a:schemeClr val="tx1"/>
                </a:solidFill>
                <a:sym typeface="+mn-ea"/>
              </a:rPr>
              <a:t>当N→∞时</a:t>
            </a:r>
            <a:r>
              <a:rPr lang="zh-CN" sz="2400" dirty="0">
                <a:solidFill>
                  <a:schemeClr val="tx1"/>
                </a:solidFill>
                <a:sym typeface="+mn-ea"/>
              </a:rPr>
              <a:t>：S(m, 1)</a:t>
            </a:r>
            <a:r>
              <a:rPr lang="zh-CN" sz="2400" baseline="-25000" dirty="0">
                <a:solidFill>
                  <a:schemeClr val="tx1"/>
                </a:solidFill>
                <a:sym typeface="+mn-ea"/>
              </a:rPr>
              <a:t>max</a:t>
            </a:r>
            <a:r>
              <a:rPr lang="zh-CN" sz="2400" dirty="0">
                <a:solidFill>
                  <a:schemeClr val="tx1"/>
                </a:solidFill>
                <a:sym typeface="+mn-ea"/>
              </a:rPr>
              <a:t>=m</a:t>
            </a:r>
          </a:p>
          <a:p>
            <a:pPr eaLnBrk="1" hangingPunct="1"/>
            <a:endParaRPr sz="2400" dirty="0">
              <a:solidFill>
                <a:srgbClr val="FF0000"/>
              </a:solidFill>
              <a:sym typeface="+mn-ea"/>
            </a:endParaRPr>
          </a:p>
        </p:txBody>
      </p:sp>
      <p:pic>
        <p:nvPicPr>
          <p:cNvPr id="3" name="图片 2"/>
          <p:cNvPicPr>
            <a:picLocks noChangeAspect="1"/>
          </p:cNvPicPr>
          <p:nvPr/>
        </p:nvPicPr>
        <p:blipFill>
          <a:blip r:embed="rId3"/>
          <a:stretch>
            <a:fillRect/>
          </a:stretch>
        </p:blipFill>
        <p:spPr>
          <a:xfrm>
            <a:off x="3240405" y="1473200"/>
            <a:ext cx="3483610" cy="471170"/>
          </a:xfrm>
          <a:prstGeom prst="rect">
            <a:avLst/>
          </a:prstGeom>
        </p:spPr>
      </p:pic>
      <p:pic>
        <p:nvPicPr>
          <p:cNvPr id="6" name="图片 5"/>
          <p:cNvPicPr>
            <a:picLocks noChangeAspect="1"/>
          </p:cNvPicPr>
          <p:nvPr/>
        </p:nvPicPr>
        <p:blipFill>
          <a:blip r:embed="rId4"/>
          <a:stretch>
            <a:fillRect/>
          </a:stretch>
        </p:blipFill>
        <p:spPr>
          <a:xfrm>
            <a:off x="7677785" y="1714500"/>
            <a:ext cx="3661410" cy="962025"/>
          </a:xfrm>
          <a:prstGeom prst="rect">
            <a:avLst/>
          </a:prstGeom>
        </p:spPr>
      </p:pic>
      <p:pic>
        <p:nvPicPr>
          <p:cNvPr id="7" name="图片 6"/>
          <p:cNvPicPr>
            <a:picLocks noChangeAspect="1"/>
          </p:cNvPicPr>
          <p:nvPr/>
        </p:nvPicPr>
        <p:blipFill>
          <a:blip r:embed="rId5"/>
          <a:stretch>
            <a:fillRect/>
          </a:stretch>
        </p:blipFill>
        <p:spPr>
          <a:xfrm>
            <a:off x="5998845" y="2585085"/>
            <a:ext cx="3652520" cy="849630"/>
          </a:xfrm>
          <a:prstGeom prst="rect">
            <a:avLst/>
          </a:prstGeom>
        </p:spPr>
      </p:pic>
      <p:pic>
        <p:nvPicPr>
          <p:cNvPr id="8" name="图片 7"/>
          <p:cNvPicPr>
            <a:picLocks noChangeAspect="1"/>
          </p:cNvPicPr>
          <p:nvPr/>
        </p:nvPicPr>
        <p:blipFill>
          <a:blip r:embed="rId6"/>
          <a:stretch>
            <a:fillRect/>
          </a:stretch>
        </p:blipFill>
        <p:spPr>
          <a:xfrm>
            <a:off x="4688840" y="4222750"/>
            <a:ext cx="7418705" cy="2498725"/>
          </a:xfrm>
          <a:prstGeom prst="rect">
            <a:avLst/>
          </a:prstGeom>
        </p:spPr>
      </p:pic>
      <p:sp>
        <p:nvSpPr>
          <p:cNvPr id="9" name="文本框 8"/>
          <p:cNvSpPr txBox="1"/>
          <p:nvPr/>
        </p:nvSpPr>
        <p:spPr>
          <a:xfrm>
            <a:off x="7226300" y="3599815"/>
            <a:ext cx="4262755" cy="460375"/>
          </a:xfrm>
          <a:prstGeom prst="rect">
            <a:avLst/>
          </a:prstGeom>
          <a:noFill/>
        </p:spPr>
        <p:txBody>
          <a:bodyPr wrap="none" rtlCol="0" anchor="t">
            <a:spAutoFit/>
          </a:bodyPr>
          <a:lstStyle/>
          <a:p>
            <a:r>
              <a:rPr lang="zh-CN" altLang="en-US" sz="2400" dirty="0">
                <a:solidFill>
                  <a:schemeClr val="tx1"/>
                </a:solidFill>
                <a:latin typeface="Tahoma" panose="020B0604030504040204" pitchFamily="34" charset="0"/>
                <a:ea typeface="宋体" panose="02010600030101010101" pitchFamily="2" charset="-122"/>
                <a:sym typeface="+mn-ea"/>
              </a:rPr>
              <a:t>超标量流水线时空图（</a:t>
            </a:r>
            <a:r>
              <a:rPr lang="en-US" altLang="zh-CN" sz="2400" dirty="0">
                <a:solidFill>
                  <a:schemeClr val="tx1"/>
                </a:solidFill>
                <a:latin typeface="Tahoma" panose="020B0604030504040204" pitchFamily="34" charset="0"/>
                <a:ea typeface="宋体" panose="02010600030101010101" pitchFamily="2" charset="-122"/>
                <a:sym typeface="+mn-ea"/>
              </a:rPr>
              <a:t>m</a:t>
            </a:r>
            <a:r>
              <a:rPr lang="zh-CN" altLang="en-US" sz="2400" dirty="0">
                <a:solidFill>
                  <a:schemeClr val="tx1"/>
                </a:solidFill>
                <a:latin typeface="Tahoma" panose="020B0604030504040204" pitchFamily="34" charset="0"/>
                <a:ea typeface="宋体" panose="02010600030101010101" pitchFamily="2" charset="-122"/>
                <a:sym typeface="+mn-ea"/>
              </a:rPr>
              <a:t>＝</a:t>
            </a:r>
            <a:r>
              <a:rPr lang="en-US" altLang="zh-CN" sz="2400" dirty="0">
                <a:solidFill>
                  <a:schemeClr val="tx1"/>
                </a:solidFill>
                <a:latin typeface="Tahoma" panose="020B0604030504040204" pitchFamily="34" charset="0"/>
                <a:ea typeface="宋体" panose="02010600030101010101" pitchFamily="2" charset="-122"/>
                <a:sym typeface="+mn-ea"/>
              </a:rPr>
              <a:t>3</a:t>
            </a:r>
            <a:r>
              <a:rPr lang="zh-CN" altLang="en-US" sz="2400" dirty="0">
                <a:solidFill>
                  <a:schemeClr val="tx1"/>
                </a:solidFill>
                <a:latin typeface="Tahoma" panose="020B0604030504040204" pitchFamily="34" charset="0"/>
                <a:ea typeface="宋体" panose="02010600030101010101" pitchFamily="2" charset="-122"/>
                <a:sym typeface="+mn-ea"/>
              </a:rPr>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88</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t>4.5.2  超流水线处理机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eaLnBrk="1" hangingPunct="1"/>
            <a:r>
              <a:rPr sz="2400" dirty="0">
                <a:solidFill>
                  <a:schemeClr val="tx1"/>
                </a:solidFill>
                <a:sym typeface="+mn-ea"/>
              </a:rPr>
              <a:t>超流水线处理机（Superpipelining Processor）是通过各部分硬件的充分重叠工作来提高处理机性能的。超标量处理机采用的是空间并行性，而超流水线处理机采用的是时间并行性。</a:t>
            </a:r>
          </a:p>
          <a:p>
            <a:pPr eaLnBrk="1" hangingPunct="1"/>
            <a:endParaRPr sz="2400" dirty="0">
              <a:solidFill>
                <a:schemeClr val="tx1"/>
              </a:solidFill>
              <a:sym typeface="+mn-ea"/>
            </a:endParaRPr>
          </a:p>
          <a:p>
            <a:pPr eaLnBrk="1" hangingPunct="1"/>
            <a:endParaRPr sz="2400" dirty="0">
              <a:solidFill>
                <a:schemeClr val="tx1"/>
              </a:solidFill>
              <a:sym typeface="+mn-ea"/>
            </a:endParaRPr>
          </a:p>
          <a:p>
            <a:pPr eaLnBrk="1" hangingPunct="1"/>
            <a:r>
              <a:rPr sz="2400" dirty="0">
                <a:solidFill>
                  <a:schemeClr val="tx1"/>
                </a:solidFill>
                <a:sym typeface="+mn-ea"/>
              </a:rPr>
              <a:t>单发射并行度为3</a:t>
            </a:r>
          </a:p>
          <a:p>
            <a:pPr eaLnBrk="1" hangingPunct="1"/>
            <a:r>
              <a:rPr sz="2400" dirty="0">
                <a:solidFill>
                  <a:schemeClr val="tx1"/>
                </a:solidFill>
                <a:sym typeface="+mn-ea"/>
              </a:rPr>
              <a:t>共执行了12条指令</a:t>
            </a:r>
          </a:p>
        </p:txBody>
      </p:sp>
      <p:pic>
        <p:nvPicPr>
          <p:cNvPr id="2" name="图片 1"/>
          <p:cNvPicPr>
            <a:picLocks noChangeAspect="1"/>
          </p:cNvPicPr>
          <p:nvPr/>
        </p:nvPicPr>
        <p:blipFill>
          <a:blip r:embed="rId3"/>
          <a:stretch>
            <a:fillRect/>
          </a:stretch>
        </p:blipFill>
        <p:spPr>
          <a:xfrm>
            <a:off x="4114800" y="1960880"/>
            <a:ext cx="7978140" cy="483108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89</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p:txBody>
          <a:bodyPr vert="horz" wrap="square" lIns="91440" tIns="45720" rIns="91440" bIns="45720" anchor="b" anchorCtr="0"/>
          <a:lstStyle/>
          <a:p>
            <a:pPr eaLnBrk="1" hangingPunct="1"/>
            <a:r>
              <a:rPr dirty="0">
                <a:sym typeface="+mn-ea"/>
              </a:rPr>
              <a:t>4.5.2  超流水线处理机</a:t>
            </a:r>
            <a:endParaRPr dirty="0"/>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eaLnBrk="1" hangingPunct="1"/>
            <a:r>
              <a:rPr sz="2400" dirty="0">
                <a:solidFill>
                  <a:schemeClr val="tx1"/>
                </a:solidFill>
                <a:sym typeface="+mn-ea"/>
              </a:rPr>
              <a:t>在并行度为(1, n)的超流水线处理机上，执行N条没有数据相关和控制相关的指令所需时间为：</a:t>
            </a:r>
          </a:p>
          <a:p>
            <a:pPr eaLnBrk="1" hangingPunct="1"/>
            <a:endParaRPr sz="2400" dirty="0">
              <a:solidFill>
                <a:schemeClr val="tx1"/>
              </a:solidFill>
              <a:sym typeface="+mn-ea"/>
            </a:endParaRPr>
          </a:p>
          <a:p>
            <a:pPr eaLnBrk="1" hangingPunct="1"/>
            <a:r>
              <a:rPr sz="2400" dirty="0">
                <a:solidFill>
                  <a:schemeClr val="tx1"/>
                </a:solidFill>
                <a:sym typeface="+mn-ea"/>
              </a:rPr>
              <a:t>相对于单流水线普通标量处理机的加速比为：</a:t>
            </a:r>
          </a:p>
          <a:p>
            <a:pPr eaLnBrk="1" hangingPunct="1"/>
            <a:r>
              <a:rPr sz="2400" dirty="0">
                <a:solidFill>
                  <a:schemeClr val="tx1"/>
                </a:solidFill>
                <a:sym typeface="+mn-ea"/>
              </a:rPr>
              <a:t>当N→∞时</a:t>
            </a:r>
            <a:r>
              <a:rPr lang="zh-CN" sz="2400" dirty="0">
                <a:solidFill>
                  <a:schemeClr val="tx1"/>
                </a:solidFill>
                <a:sym typeface="+mn-ea"/>
              </a:rPr>
              <a:t>：S(1, n)</a:t>
            </a:r>
            <a:r>
              <a:rPr lang="zh-CN" sz="2400" baseline="-25000" dirty="0">
                <a:solidFill>
                  <a:schemeClr val="tx1"/>
                </a:solidFill>
                <a:sym typeface="+mn-ea"/>
              </a:rPr>
              <a:t>max</a:t>
            </a:r>
            <a:r>
              <a:rPr lang="zh-CN" sz="2400" dirty="0">
                <a:solidFill>
                  <a:schemeClr val="tx1"/>
                </a:solidFill>
                <a:sym typeface="+mn-ea"/>
              </a:rPr>
              <a:t>=n</a:t>
            </a:r>
          </a:p>
          <a:p>
            <a:pPr eaLnBrk="1" hangingPunct="1"/>
            <a:endParaRPr sz="2400" dirty="0">
              <a:solidFill>
                <a:srgbClr val="FF0000"/>
              </a:solidFill>
              <a:sym typeface="+mn-ea"/>
            </a:endParaRPr>
          </a:p>
        </p:txBody>
      </p:sp>
      <p:sp>
        <p:nvSpPr>
          <p:cNvPr id="9" name="文本框 8"/>
          <p:cNvSpPr txBox="1"/>
          <p:nvPr/>
        </p:nvSpPr>
        <p:spPr>
          <a:xfrm>
            <a:off x="6002020" y="2960370"/>
            <a:ext cx="3567430" cy="460375"/>
          </a:xfrm>
          <a:prstGeom prst="rect">
            <a:avLst/>
          </a:prstGeom>
          <a:noFill/>
        </p:spPr>
        <p:txBody>
          <a:bodyPr wrap="none" rtlCol="0" anchor="t">
            <a:spAutoFit/>
          </a:bodyPr>
          <a:lstStyle/>
          <a:p>
            <a:pPr algn="l"/>
            <a:r>
              <a:rPr lang="zh-CN" altLang="en-US" sz="2400" dirty="0">
                <a:solidFill>
                  <a:schemeClr val="tx1"/>
                </a:solidFill>
                <a:latin typeface="Tahoma" panose="020B0604030504040204" pitchFamily="34" charset="0"/>
                <a:ea typeface="宋体" panose="02010600030101010101" pitchFamily="2" charset="-122"/>
                <a:sym typeface="+mn-ea"/>
              </a:rPr>
              <a:t>超流水线时空图（</a:t>
            </a:r>
            <a:r>
              <a:rPr lang="en-US" altLang="zh-CN" sz="2400" dirty="0">
                <a:solidFill>
                  <a:schemeClr val="tx1"/>
                </a:solidFill>
                <a:latin typeface="Tahoma" panose="020B0604030504040204" pitchFamily="34" charset="0"/>
                <a:ea typeface="宋体" panose="02010600030101010101" pitchFamily="2" charset="-122"/>
                <a:sym typeface="+mn-ea"/>
              </a:rPr>
              <a:t>n</a:t>
            </a:r>
            <a:r>
              <a:rPr lang="zh-CN" altLang="en-US" sz="2400" dirty="0">
                <a:solidFill>
                  <a:schemeClr val="tx1"/>
                </a:solidFill>
                <a:latin typeface="Tahoma" panose="020B0604030504040204" pitchFamily="34" charset="0"/>
                <a:ea typeface="宋体" panose="02010600030101010101" pitchFamily="2" charset="-122"/>
                <a:sym typeface="+mn-ea"/>
              </a:rPr>
              <a:t>＝</a:t>
            </a:r>
            <a:r>
              <a:rPr lang="en-US" altLang="zh-CN" sz="2400" dirty="0">
                <a:solidFill>
                  <a:schemeClr val="tx1"/>
                </a:solidFill>
                <a:latin typeface="Tahoma" panose="020B0604030504040204" pitchFamily="34" charset="0"/>
                <a:ea typeface="宋体" panose="02010600030101010101" pitchFamily="2" charset="-122"/>
                <a:sym typeface="+mn-ea"/>
              </a:rPr>
              <a:t>3</a:t>
            </a:r>
            <a:r>
              <a:rPr lang="zh-CN" altLang="en-US" sz="2400" dirty="0">
                <a:solidFill>
                  <a:schemeClr val="tx1"/>
                </a:solidFill>
                <a:latin typeface="Tahoma" panose="020B0604030504040204" pitchFamily="34" charset="0"/>
                <a:ea typeface="宋体" panose="02010600030101010101" pitchFamily="2" charset="-122"/>
                <a:sym typeface="+mn-ea"/>
              </a:rPr>
              <a:t>）</a:t>
            </a:r>
          </a:p>
        </p:txBody>
      </p:sp>
      <p:pic>
        <p:nvPicPr>
          <p:cNvPr id="2" name="图片 1"/>
          <p:cNvPicPr>
            <a:picLocks noChangeAspect="1"/>
          </p:cNvPicPr>
          <p:nvPr/>
        </p:nvPicPr>
        <p:blipFill>
          <a:blip r:embed="rId3"/>
          <a:stretch>
            <a:fillRect/>
          </a:stretch>
        </p:blipFill>
        <p:spPr>
          <a:xfrm>
            <a:off x="2447290" y="1419225"/>
            <a:ext cx="3187700" cy="763905"/>
          </a:xfrm>
          <a:prstGeom prst="rect">
            <a:avLst/>
          </a:prstGeom>
        </p:spPr>
      </p:pic>
      <p:pic>
        <p:nvPicPr>
          <p:cNvPr id="10" name="图片 9"/>
          <p:cNvPicPr>
            <a:picLocks noChangeAspect="1"/>
          </p:cNvPicPr>
          <p:nvPr/>
        </p:nvPicPr>
        <p:blipFill>
          <a:blip r:embed="rId4"/>
          <a:stretch>
            <a:fillRect/>
          </a:stretch>
        </p:blipFill>
        <p:spPr>
          <a:xfrm>
            <a:off x="6531610" y="2088515"/>
            <a:ext cx="3733165" cy="774700"/>
          </a:xfrm>
          <a:prstGeom prst="rect">
            <a:avLst/>
          </a:prstGeom>
        </p:spPr>
      </p:pic>
      <p:graphicFrame>
        <p:nvGraphicFramePr>
          <p:cNvPr id="97284" name="对象 259076"/>
          <p:cNvGraphicFramePr/>
          <p:nvPr/>
        </p:nvGraphicFramePr>
        <p:xfrm>
          <a:off x="3133090" y="3444875"/>
          <a:ext cx="8534400" cy="3276600"/>
        </p:xfrm>
        <a:graphic>
          <a:graphicData uri="http://schemas.openxmlformats.org/presentationml/2006/ole">
            <mc:AlternateContent xmlns:mc="http://schemas.openxmlformats.org/markup-compatibility/2006">
              <mc:Choice xmlns:v="urn:schemas-microsoft-com:vml" Requires="v">
                <p:oleObj r:id="rId5" imgW="8613140" imgH="2698115" progId="Excel.Sheet.8">
                  <p:embed/>
                </p:oleObj>
              </mc:Choice>
              <mc:Fallback>
                <p:oleObj r:id="rId5" imgW="8613140" imgH="2698115" progId="Excel.Sheet.8">
                  <p:embed/>
                  <p:pic>
                    <p:nvPicPr>
                      <p:cNvPr id="0" name="图片 3080"/>
                      <p:cNvPicPr/>
                      <p:nvPr/>
                    </p:nvPicPr>
                    <p:blipFill>
                      <a:blip r:embed="rId6"/>
                      <a:stretch>
                        <a:fillRect/>
                      </a:stretch>
                    </p:blipFill>
                    <p:spPr>
                      <a:xfrm>
                        <a:off x="3133090" y="3444875"/>
                        <a:ext cx="8534400" cy="3276600"/>
                      </a:xfrm>
                      <a:prstGeom prst="rect">
                        <a:avLst/>
                      </a:prstGeom>
                      <a:noFill/>
                      <a:ln w="38100">
                        <a:noFill/>
                        <a:miter/>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01224" y="1120775"/>
            <a:ext cx="3269343" cy="511110"/>
          </a:xfrm>
        </p:spPr>
        <p:txBody>
          <a:bodyPr>
            <a:normAutofit/>
          </a:bodyPr>
          <a:lstStyle/>
          <a:p>
            <a:pPr marL="342900" indent="-342900">
              <a:buFont typeface="Arial" panose="020B0604020202020204" pitchFamily="34" charset="0"/>
              <a:buChar char="•"/>
            </a:pPr>
            <a:r>
              <a:rPr dirty="0"/>
              <a:t>一次重叠执行方式</a:t>
            </a:r>
          </a:p>
        </p:txBody>
      </p:sp>
      <p:sp>
        <p:nvSpPr>
          <p:cNvPr id="31" name="矩形 30"/>
          <p:cNvSpPr/>
          <p:nvPr/>
        </p:nvSpPr>
        <p:spPr>
          <a:xfrm>
            <a:off x="701040" y="1671320"/>
            <a:ext cx="10194290" cy="3636010"/>
          </a:xfrm>
          <a:prstGeom prst="rect">
            <a:avLst/>
          </a:prstGeom>
        </p:spPr>
        <p:txBody>
          <a:bodyPr wrap="square">
            <a:spAutoFit/>
            <a:scene3d>
              <a:camera prst="orthographicFront"/>
              <a:lightRig rig="threePt" dir="t"/>
            </a:scene3d>
          </a:bodyPr>
          <a:lstStyle/>
          <a:p>
            <a:pPr eaLnBrk="1" hangingPunct="1">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执行第</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k</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条指令与取第</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k</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＋１条指令同时进行</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buFont typeface="Arial" panose="020B0604020202020204" pitchFamily="34" charset="0"/>
              <a:buChar char="•"/>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如果执行一条指令的</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3</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个阶段</a:t>
            </a:r>
            <a:r>
              <a:rPr lang="zh-CN" altLang="en-US" sz="3600" dirty="0">
                <a:solidFill>
                  <a:schemeClr val="hlink"/>
                </a:solidFill>
                <a:latin typeface="幼圆" panose="02010509060101010101" pitchFamily="49" charset="-122"/>
                <a:ea typeface="幼圆" panose="02010509060101010101" pitchFamily="49" charset="-122"/>
                <a:cs typeface="幼圆" panose="02010509060101010101" pitchFamily="49" charset="-122"/>
                <a:sym typeface="+mn-ea"/>
              </a:rPr>
              <a:t>时间均相等</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，则执行</a:t>
            </a: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n</a:t>
            </a: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条指令所用的时间为：</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marL="571500" indent="-571500" eaLnBrk="1" hangingPunct="1">
              <a:buFont typeface="Arial" panose="020B0604020202020204" pitchFamily="34" charset="0"/>
              <a:buChar char="•"/>
            </a:pPr>
            <a:r>
              <a:rPr lang="en-US" altLang="zh-CN" sz="3600" dirty="0">
                <a:latin typeface="幼圆" panose="02010509060101010101" pitchFamily="49" charset="-122"/>
                <a:ea typeface="幼圆" panose="02010509060101010101" pitchFamily="49" charset="-122"/>
                <a:cs typeface="幼圆" panose="02010509060101010101" pitchFamily="49" charset="-122"/>
                <a:sym typeface="+mn-ea"/>
              </a:rPr>
              <a:t>T=(2n+1)t</a:t>
            </a:r>
            <a:endParaRPr lang="en-US" altLang="zh-CN"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endParaRPr lang="zh-CN" altLang="en-US" sz="3600" dirty="0">
              <a:latin typeface="幼圆" panose="02010509060101010101" pitchFamily="49" charset="-122"/>
              <a:ea typeface="幼圆" panose="02010509060101010101" pitchFamily="49" charset="-122"/>
              <a:cs typeface="幼圆" panose="02010509060101010101" pitchFamily="49" charset="-122"/>
            </a:endParaRPr>
          </a:p>
          <a:p>
            <a:pPr indent="0">
              <a:spcBef>
                <a:spcPct val="20000"/>
              </a:spcBef>
              <a:buClr>
                <a:schemeClr val="folHlink"/>
              </a:buClr>
              <a:buSzPct val="60000"/>
              <a:buFont typeface="Wingdings" panose="05000000000000000000" pitchFamily="2" charset="2"/>
              <a:buNone/>
            </a:pPr>
            <a:r>
              <a:rPr lang="zh-CN" altLang="en-US" sz="3600" dirty="0">
                <a:latin typeface="幼圆" panose="02010509060101010101" pitchFamily="49" charset="-122"/>
                <a:ea typeface="幼圆" panose="02010509060101010101" pitchFamily="49" charset="-122"/>
                <a:cs typeface="幼圆" panose="02010509060101010101" pitchFamily="49" charset="-122"/>
                <a:sym typeface="+mn-ea"/>
              </a:rPr>
              <a:t> </a:t>
            </a:r>
          </a:p>
        </p:txBody>
      </p:sp>
      <p:graphicFrame>
        <p:nvGraphicFramePr>
          <p:cNvPr id="15365" name="Object 4"/>
          <p:cNvGraphicFramePr>
            <a:graphicFrameLocks noChangeAspect="1"/>
          </p:cNvGraphicFramePr>
          <p:nvPr/>
        </p:nvGraphicFramePr>
        <p:xfrm>
          <a:off x="4162425" y="3893185"/>
          <a:ext cx="7213600" cy="2083435"/>
        </p:xfrm>
        <a:graphic>
          <a:graphicData uri="http://schemas.openxmlformats.org/presentationml/2006/ole">
            <mc:AlternateContent xmlns:mc="http://schemas.openxmlformats.org/markup-compatibility/2006">
              <mc:Choice xmlns:v="urn:schemas-microsoft-com:vml" Requires="v">
                <p:oleObj r:id="rId2" imgW="4419600" imgH="1276350" progId="Paint.Picture">
                  <p:embed/>
                </p:oleObj>
              </mc:Choice>
              <mc:Fallback>
                <p:oleObj r:id="rId2" imgW="4419600" imgH="1276350" progId="Paint.Picture">
                  <p:embed/>
                  <p:pic>
                    <p:nvPicPr>
                      <p:cNvPr id="0" name="图片 3082"/>
                      <p:cNvPicPr/>
                      <p:nvPr/>
                    </p:nvPicPr>
                    <p:blipFill>
                      <a:blip r:embed="rId3"/>
                      <a:stretch>
                        <a:fillRect/>
                      </a:stretch>
                    </p:blipFill>
                    <p:spPr>
                      <a:xfrm>
                        <a:off x="4162425" y="3893185"/>
                        <a:ext cx="7213600" cy="2083435"/>
                      </a:xfrm>
                      <a:prstGeom prst="rect">
                        <a:avLst/>
                      </a:prstGeom>
                      <a:noFill/>
                      <a:ln w="38100">
                        <a:noFill/>
                        <a:miter/>
                      </a:ln>
                    </p:spPr>
                  </p:pic>
                </p:oleObj>
              </mc:Fallback>
            </mc:AlternateContent>
          </a:graphicData>
        </a:graphic>
      </p:graphicFrame>
      <p:sp>
        <p:nvSpPr>
          <p:cNvPr id="2" name="标题 2"/>
          <p:cNvSpPr>
            <a:spLocks noGrp="1"/>
          </p:cNvSpPr>
          <p:nvPr/>
        </p:nvSpPr>
        <p:spPr>
          <a:xfrm>
            <a:off x="253549" y="410845"/>
            <a:ext cx="3269343" cy="511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1B3868"/>
                </a:solidFill>
                <a:latin typeface="微软雅黑" panose="020B0503020204020204" pitchFamily="34" charset="-122"/>
                <a:ea typeface="微软雅黑" panose="020B0503020204020204" pitchFamily="34" charset="-122"/>
                <a:cs typeface="+mj-cs"/>
              </a:defRPr>
            </a:lvl1pPr>
          </a:lstStyle>
          <a:p>
            <a:r>
              <a:rPr dirty="0">
                <a:sym typeface="+mn-ea"/>
              </a:rPr>
              <a:t>4.1.1  重叠方式</a:t>
            </a:r>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90</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a:xfrm>
            <a:off x="198120" y="410845"/>
            <a:ext cx="4162425" cy="511175"/>
          </a:xfrm>
        </p:spPr>
        <p:txBody>
          <a:bodyPr vert="horz" wrap="square" lIns="91440" tIns="45720" rIns="91440" bIns="45720" anchor="b" anchorCtr="0"/>
          <a:lstStyle/>
          <a:p>
            <a:pPr eaLnBrk="1" hangingPunct="1"/>
            <a:r>
              <a:rPr dirty="0">
                <a:sym typeface="+mn-ea"/>
              </a:rPr>
              <a:t>4.5.3  超长指令字处理机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eaLnBrk="1" hangingPunct="1"/>
            <a:r>
              <a:rPr sz="2400" dirty="0">
                <a:solidFill>
                  <a:schemeClr val="tx1"/>
                </a:solidFill>
                <a:sym typeface="+mn-ea"/>
              </a:rPr>
              <a:t>超长指令字（Very Long Instruction Word，VLIW）处理机是指一条指令内可以包含多个同时执行的操作，因而其指令字特别长。</a:t>
            </a:r>
          </a:p>
          <a:p>
            <a:pPr eaLnBrk="1" hangingPunct="1"/>
            <a:r>
              <a:rPr sz="2400" dirty="0">
                <a:solidFill>
                  <a:schemeClr val="tx1"/>
                </a:solidFill>
                <a:sym typeface="+mn-ea"/>
              </a:rPr>
              <a:t>VLIW是超标量的一个极端特例</a:t>
            </a:r>
          </a:p>
          <a:p>
            <a:pPr eaLnBrk="1" hangingPunct="1"/>
            <a:r>
              <a:rPr sz="2400" dirty="0">
                <a:solidFill>
                  <a:schemeClr val="tx1"/>
                </a:solidFill>
                <a:sym typeface="+mn-ea"/>
              </a:rPr>
              <a:t>VLIW指令</a:t>
            </a:r>
            <a:r>
              <a:rPr lang="zh-CN" sz="2400" dirty="0">
                <a:solidFill>
                  <a:schemeClr val="tx1"/>
                </a:solidFill>
                <a:sym typeface="+mn-ea"/>
              </a:rPr>
              <a:t>的</a:t>
            </a:r>
            <a:r>
              <a:rPr sz="2400" dirty="0">
                <a:solidFill>
                  <a:schemeClr val="tx1"/>
                </a:solidFill>
                <a:sym typeface="+mn-ea"/>
              </a:rPr>
              <a:t>代码压缩工作必须</a:t>
            </a:r>
          </a:p>
          <a:p>
            <a:pPr marL="0" indent="0" eaLnBrk="1" hangingPunct="1">
              <a:buNone/>
            </a:pPr>
            <a:r>
              <a:rPr sz="2400" dirty="0">
                <a:solidFill>
                  <a:schemeClr val="tx1"/>
                </a:solidFill>
                <a:sym typeface="+mn-ea"/>
              </a:rPr>
              <a:t>由编译器完成</a:t>
            </a:r>
          </a:p>
        </p:txBody>
      </p:sp>
      <p:pic>
        <p:nvPicPr>
          <p:cNvPr id="3" name="图片 2"/>
          <p:cNvPicPr>
            <a:picLocks noChangeAspect="1"/>
          </p:cNvPicPr>
          <p:nvPr/>
        </p:nvPicPr>
        <p:blipFill>
          <a:blip r:embed="rId3"/>
          <a:stretch>
            <a:fillRect/>
          </a:stretch>
        </p:blipFill>
        <p:spPr>
          <a:xfrm>
            <a:off x="4979035" y="2232660"/>
            <a:ext cx="7005955" cy="41484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91</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a:xfrm>
            <a:off x="198120" y="410845"/>
            <a:ext cx="4162425" cy="511175"/>
          </a:xfrm>
        </p:spPr>
        <p:txBody>
          <a:bodyPr vert="horz" wrap="square" lIns="91440" tIns="45720" rIns="91440" bIns="45720" anchor="b" anchorCtr="0"/>
          <a:lstStyle/>
          <a:p>
            <a:pPr eaLnBrk="1" hangingPunct="1"/>
            <a:r>
              <a:rPr dirty="0">
                <a:sym typeface="+mn-ea"/>
              </a:rPr>
              <a:t>4.5.3  超长指令字处理机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marL="0" indent="0" eaLnBrk="1" hangingPunct="1">
              <a:buNone/>
            </a:pPr>
            <a:r>
              <a:rPr sz="2400" dirty="0">
                <a:solidFill>
                  <a:schemeClr val="tx1"/>
                </a:solidFill>
                <a:sym typeface="+mn-ea"/>
              </a:rPr>
              <a:t>VLIW处理机与超标量处理机区别如下：</a:t>
            </a:r>
          </a:p>
          <a:p>
            <a:pPr eaLnBrk="1" hangingPunct="1"/>
            <a:r>
              <a:rPr sz="2400" dirty="0">
                <a:solidFill>
                  <a:schemeClr val="tx1"/>
                </a:solidFill>
                <a:sym typeface="+mn-ea"/>
              </a:rPr>
              <a:t>① VLIW指令译码比超标量指令更容易。</a:t>
            </a:r>
          </a:p>
          <a:p>
            <a:pPr eaLnBrk="1" hangingPunct="1"/>
            <a:r>
              <a:rPr sz="2400" dirty="0">
                <a:solidFill>
                  <a:schemeClr val="tx1"/>
                </a:solidFill>
                <a:sym typeface="+mn-ea"/>
              </a:rPr>
              <a:t>② 超标量处理机的代码密度更为紧凑。</a:t>
            </a:r>
          </a:p>
          <a:p>
            <a:pPr eaLnBrk="1" hangingPunct="1"/>
            <a:r>
              <a:rPr sz="2400" dirty="0">
                <a:solidFill>
                  <a:schemeClr val="tx1"/>
                </a:solidFill>
                <a:sym typeface="+mn-ea"/>
              </a:rPr>
              <a:t>③ 超标量处理机用硬件决定指令并行；VLIW处理机通过编译器进行指令调度，决定哪些指令并行。</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2"/>
          </p:nvPr>
        </p:nvSpPr>
        <p:spPr bwMode="auto">
          <a:xfrm>
            <a:off x="0" y="6356350"/>
            <a:ext cx="27432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A748CF4-2703-4405-B704-CFAA8729C571}" type="datetime1">
              <a:rPr kumimoji="0" lang="zh-CN" altLang="en-US" sz="1400" b="0" i="0" u="none" strike="noStrike" kern="1200" cap="none" spc="0" normalizeH="0" baseline="0" noProof="0" smtClean="0">
                <a:ln>
                  <a:noFill/>
                </a:ln>
                <a:solidFill>
                  <a:schemeClr val="tx1"/>
                </a:solidFill>
                <a:effectLst/>
                <a:uLnTx/>
                <a:uFillTx/>
                <a:latin typeface="+mn-lt"/>
                <a:ea typeface="宋体" panose="02010600030101010101" pitchFamily="2" charset="-122"/>
                <a:cs typeface="+mn-cs"/>
              </a:rPr>
              <a:t>2025/5/23</a:t>
            </a:fld>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txBox="1">
            <a:spLocks noGrp="1"/>
          </p:cNvSpPr>
          <p:nvPr>
            <p:ph type="ftr" sz="quarter" idx="3"/>
          </p:nvPr>
        </p:nvSpPr>
        <p:spPr bwMode="auto">
          <a:xfrm>
            <a:off x="0" y="6356350"/>
            <a:ext cx="4114800" cy="3651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rPr>
              <a:t>《计算机系统结构》多媒体课件</a:t>
            </a:r>
          </a:p>
        </p:txBody>
      </p:sp>
      <p:sp>
        <p:nvSpPr>
          <p:cNvPr id="7171" name="灯片编号占位符 5"/>
          <p:cNvSpPr>
            <a:spLocks noGrp="1"/>
          </p:cNvSpPr>
          <p:nvPr>
            <p:ph type="sldNum" sz="quarter" idx="4"/>
          </p:nvPr>
        </p:nvSpPr>
        <p:spPr>
          <a:xfrm>
            <a:off x="9448800" y="6356350"/>
            <a:ext cx="2743200" cy="365125"/>
          </a:xfrm>
        </p:spPr>
        <p:txBody>
          <a:bodyPr vert="horz"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accent2"/>
                </a:solidFill>
                <a:latin typeface="Times New Roman" panose="02020603050405020304" pitchFamily="18" charset="0"/>
                <a:ea typeface="宋体" panose="02010600030101010101" pitchFamily="2" charset="-122"/>
                <a:cs typeface="+mn-cs"/>
              </a:defRPr>
            </a:lvl5pPr>
          </a:lstStyle>
          <a:p>
            <a:pPr lvl="0" algn="r"/>
            <a:fld id="{9A0DB2DC-4C9A-4742-B13C-FB6460FD3503}" type="slidenum">
              <a:rPr lang="en-US" altLang="zh-CN" sz="1400" b="0" dirty="0">
                <a:solidFill>
                  <a:schemeClr val="tx1"/>
                </a:solidFill>
                <a:latin typeface="Tahoma" panose="020B0604030504040204" pitchFamily="34" charset="0"/>
              </a:rPr>
              <a:t>92</a:t>
            </a:fld>
            <a:endParaRPr lang="en-US" altLang="zh-CN" sz="1400" b="0" dirty="0">
              <a:solidFill>
                <a:schemeClr val="tx1"/>
              </a:solidFill>
              <a:latin typeface="Tahoma" panose="020B0604030504040204" pitchFamily="34" charset="0"/>
            </a:endParaRPr>
          </a:p>
        </p:txBody>
      </p:sp>
      <p:sp>
        <p:nvSpPr>
          <p:cNvPr id="7172" name="Rectangle 2"/>
          <p:cNvSpPr>
            <a:spLocks noGrp="1"/>
          </p:cNvSpPr>
          <p:nvPr>
            <p:ph type="title"/>
          </p:nvPr>
        </p:nvSpPr>
        <p:spPr>
          <a:xfrm>
            <a:off x="198120" y="410845"/>
            <a:ext cx="4162425" cy="511175"/>
          </a:xfrm>
        </p:spPr>
        <p:txBody>
          <a:bodyPr vert="horz" wrap="square" lIns="91440" tIns="45720" rIns="91440" bIns="45720" anchor="b" anchorCtr="0"/>
          <a:lstStyle/>
          <a:p>
            <a:pPr eaLnBrk="1" hangingPunct="1"/>
            <a:r>
              <a:rPr dirty="0">
                <a:sym typeface="+mn-ea"/>
              </a:rPr>
              <a:t>4.5.3  超长指令字处理机</a:t>
            </a:r>
          </a:p>
        </p:txBody>
      </p:sp>
      <p:sp>
        <p:nvSpPr>
          <p:cNvPr id="7173" name="Rectangle 3" descr="Rectangle: Click to edit Master text styles&#10;Second level&#10;Third level&#10;Fourth level&#10;Fifth level"/>
          <p:cNvSpPr>
            <a:spLocks noGrp="1"/>
          </p:cNvSpPr>
          <p:nvPr>
            <p:ph idx="4294967295"/>
          </p:nvPr>
        </p:nvSpPr>
        <p:spPr>
          <a:xfrm>
            <a:off x="283845" y="1014730"/>
            <a:ext cx="11205210" cy="4351655"/>
          </a:xfrm>
        </p:spPr>
        <p:txBody>
          <a:bodyPr vert="horz" wrap="square" lIns="91440" tIns="45720" rIns="91440" bIns="45720" anchor="t" anchorCtr="0">
            <a:noAutofit/>
          </a:bodyPr>
          <a:lstStyle/>
          <a:p>
            <a:pPr marL="0" indent="0" eaLnBrk="1" hangingPunct="1">
              <a:buNone/>
            </a:pPr>
            <a:r>
              <a:rPr sz="2400" dirty="0">
                <a:solidFill>
                  <a:schemeClr val="tx1"/>
                </a:solidFill>
                <a:sym typeface="+mn-ea"/>
              </a:rPr>
              <a:t>VLIW处理机优点如下：</a:t>
            </a:r>
          </a:p>
          <a:p>
            <a:pPr marL="0" indent="0" eaLnBrk="1" hangingPunct="1">
              <a:buNone/>
            </a:pPr>
            <a:r>
              <a:rPr sz="2400" dirty="0">
                <a:solidFill>
                  <a:schemeClr val="tx1"/>
                </a:solidFill>
                <a:sym typeface="+mn-ea"/>
              </a:rPr>
              <a:t>① VLIW指令中并行操作同步在编译时完成，从而提高了处理机效率。</a:t>
            </a:r>
          </a:p>
          <a:p>
            <a:pPr marL="0" indent="0" eaLnBrk="1" hangingPunct="1">
              <a:buNone/>
            </a:pPr>
            <a:r>
              <a:rPr sz="2400" dirty="0">
                <a:solidFill>
                  <a:schemeClr val="tx1"/>
                </a:solidFill>
                <a:sym typeface="+mn-ea"/>
              </a:rPr>
              <a:t>② VLIW程序代码长度要短得多，因此经编译后的VLIW目标程序执行时间短。</a:t>
            </a:r>
          </a:p>
          <a:p>
            <a:pPr marL="0" indent="0" eaLnBrk="1" hangingPunct="1">
              <a:buNone/>
            </a:pPr>
            <a:r>
              <a:rPr sz="2400" dirty="0">
                <a:solidFill>
                  <a:schemeClr val="tx1"/>
                </a:solidFill>
                <a:sym typeface="+mn-ea"/>
              </a:rPr>
              <a:t>③ 大大简化运行时的资源调度。</a:t>
            </a:r>
          </a:p>
          <a:p>
            <a:pPr marL="0" indent="0" eaLnBrk="1" hangingPunct="1">
              <a:buNone/>
            </a:pPr>
            <a:endParaRPr sz="2400" dirty="0">
              <a:solidFill>
                <a:schemeClr val="tx1"/>
              </a:solidFill>
              <a:sym typeface="+mn-ea"/>
            </a:endParaRPr>
          </a:p>
          <a:p>
            <a:pPr marL="0" indent="0" eaLnBrk="1" hangingPunct="1">
              <a:buNone/>
            </a:pPr>
            <a:r>
              <a:rPr sz="2400" dirty="0">
                <a:solidFill>
                  <a:schemeClr val="tx1"/>
                </a:solidFill>
                <a:sym typeface="+mn-ea"/>
              </a:rPr>
              <a:t>VLIW处理机缺点如下：</a:t>
            </a:r>
          </a:p>
          <a:p>
            <a:pPr marL="0" indent="0" eaLnBrk="1" hangingPunct="1">
              <a:buNone/>
            </a:pPr>
            <a:r>
              <a:rPr sz="2400" dirty="0">
                <a:solidFill>
                  <a:schemeClr val="tx1"/>
                </a:solidFill>
                <a:sym typeface="+mn-ea"/>
              </a:rPr>
              <a:t>① 必须有智能编译器的支持。</a:t>
            </a:r>
          </a:p>
          <a:p>
            <a:pPr marL="0" indent="0" eaLnBrk="1" hangingPunct="1">
              <a:buNone/>
            </a:pPr>
            <a:r>
              <a:rPr sz="2400" dirty="0">
                <a:solidFill>
                  <a:schemeClr val="tx1"/>
                </a:solidFill>
                <a:sym typeface="+mn-ea"/>
              </a:rPr>
              <a:t>② 软件兼容性差。</a:t>
            </a:r>
          </a:p>
          <a:p>
            <a:pPr marL="0" indent="0" eaLnBrk="1" hangingPunct="1">
              <a:buNone/>
            </a:pPr>
            <a:r>
              <a:rPr sz="2400" dirty="0">
                <a:solidFill>
                  <a:schemeClr val="tx1"/>
                </a:solidFill>
                <a:sym typeface="+mn-ea"/>
              </a:rPr>
              <a:t>③ 软件的可移植性差。</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58172" y="3180124"/>
            <a:ext cx="5867400" cy="573952"/>
          </a:xfrm>
        </p:spPr>
        <p:txBody>
          <a:bodyPr/>
          <a:lstStyle/>
          <a:p>
            <a:r>
              <a:rPr lang="zh-CN" altLang="en-US" dirty="0"/>
              <a:t>感谢聆听</a:t>
            </a:r>
            <a:endParaRPr lang="zh-CN" altLang="en-US" sz="4800" dirty="0"/>
          </a:p>
        </p:txBody>
      </p:sp>
      <p:sp>
        <p:nvSpPr>
          <p:cNvPr id="4" name="文本框 3"/>
          <p:cNvSpPr txBox="1"/>
          <p:nvPr/>
        </p:nvSpPr>
        <p:spPr>
          <a:xfrm>
            <a:off x="2319304" y="3920573"/>
            <a:ext cx="7545137" cy="707886"/>
          </a:xfrm>
          <a:prstGeom prst="rect">
            <a:avLst/>
          </a:prstGeom>
          <a:noFill/>
        </p:spPr>
        <p:txBody>
          <a:bodyPr wrap="square" rtlCol="0">
            <a:spAutoFit/>
          </a:bodyPr>
          <a:lstStyle/>
          <a:p>
            <a:pPr algn="ctr"/>
            <a:r>
              <a:rPr lang="en-US" altLang="zh-CN" sz="4000" b="1" spc="600" dirty="0">
                <a:solidFill>
                  <a:schemeClr val="bg1"/>
                </a:solidFill>
                <a:latin typeface="微软雅黑" panose="020B0503020204020204" pitchFamily="34" charset="-122"/>
                <a:ea typeface="微软雅黑" panose="020B0503020204020204" pitchFamily="34" charset="-122"/>
              </a:rPr>
              <a:t>Thanks to listen</a:t>
            </a:r>
          </a:p>
        </p:txBody>
      </p:sp>
      <p:pic>
        <p:nvPicPr>
          <p:cNvPr id="3" name="图片 2" descr="上海大学"/>
          <p:cNvPicPr>
            <a:picLocks noChangeAspect="1"/>
          </p:cNvPicPr>
          <p:nvPr/>
        </p:nvPicPr>
        <p:blipFill>
          <a:blip r:embed="rId2"/>
          <a:stretch>
            <a:fillRect/>
          </a:stretch>
        </p:blipFill>
        <p:spPr>
          <a:xfrm>
            <a:off x="5067300" y="600710"/>
            <a:ext cx="2058035" cy="171005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75,&quot;width&quot;:960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3c7a0f59-cf60-4447-a129-bdeac33afc9d}"/>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2f67748a-510c-4550-8a1f-5d4d93f2cc3c}"/>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58dd4141-7a80-4d51-a6dd-39bd56762ad9}"/>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a1b602c1-7563-4d87-9122-45876ee8c3e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156</TotalTime>
  <Words>5837</Words>
  <Application>Microsoft Office PowerPoint</Application>
  <PresentationFormat>宽屏</PresentationFormat>
  <Paragraphs>1232</Paragraphs>
  <Slides>93</Slides>
  <Notes>61</Notes>
  <HiddenSlides>0</HiddenSlides>
  <MMClips>0</MMClips>
  <ScaleCrop>false</ScaleCrop>
  <HeadingPairs>
    <vt:vector size="8" baseType="variant">
      <vt:variant>
        <vt:lpstr>已用的字体</vt:lpstr>
      </vt:variant>
      <vt:variant>
        <vt:i4>17</vt:i4>
      </vt:variant>
      <vt:variant>
        <vt:lpstr>主题</vt:lpstr>
      </vt:variant>
      <vt:variant>
        <vt:i4>5</vt:i4>
      </vt:variant>
      <vt:variant>
        <vt:lpstr>嵌入 OLE 服务器</vt:lpstr>
      </vt:variant>
      <vt:variant>
        <vt:i4>5</vt:i4>
      </vt:variant>
      <vt:variant>
        <vt:lpstr>幻灯片标题</vt:lpstr>
      </vt:variant>
      <vt:variant>
        <vt:i4>93</vt:i4>
      </vt:variant>
    </vt:vector>
  </HeadingPairs>
  <TitlesOfParts>
    <vt:vector size="120" baseType="lpstr">
      <vt:lpstr>等线</vt:lpstr>
      <vt:lpstr>等线 Light</vt:lpstr>
      <vt:lpstr>黑体</vt:lpstr>
      <vt:lpstr>华文行楷</vt:lpstr>
      <vt:lpstr>楷体_GB2312</vt:lpstr>
      <vt:lpstr>隶书</vt:lpstr>
      <vt:lpstr>宋体</vt:lpstr>
      <vt:lpstr>微软雅黑</vt:lpstr>
      <vt:lpstr>微软雅黑 Light</vt:lpstr>
      <vt:lpstr>幼圆</vt:lpstr>
      <vt:lpstr>Arial</vt:lpstr>
      <vt:lpstr>Calibri</vt:lpstr>
      <vt:lpstr>Segoe UI</vt:lpstr>
      <vt:lpstr>Segoe UI Light</vt:lpstr>
      <vt:lpstr>Tahoma</vt:lpstr>
      <vt:lpstr>Times New Roman</vt:lpstr>
      <vt:lpstr>Wingdings</vt:lpstr>
      <vt:lpstr>Office 主题​​</vt:lpstr>
      <vt:lpstr>2_OfficePLUS</vt:lpstr>
      <vt:lpstr>1_OfficePLUS</vt:lpstr>
      <vt:lpstr>2_Office 主题​​</vt:lpstr>
      <vt:lpstr>1_Office 主题​​</vt:lpstr>
      <vt:lpstr>Paintbrush Picture</vt:lpstr>
      <vt:lpstr>Microsoft Excel 97-2003 Worksheet</vt:lpstr>
      <vt:lpstr>Microsoft Word Picture</vt:lpstr>
      <vt:lpstr>Equation.3</vt:lpstr>
      <vt:lpstr>Equation.DSMT4</vt:lpstr>
      <vt:lpstr>第四章 流水线结构</vt:lpstr>
      <vt:lpstr>PowerPoint 演示文稿</vt:lpstr>
      <vt:lpstr>目录 CONTENT</vt:lpstr>
      <vt:lpstr>4.1  流水线结构原理</vt:lpstr>
      <vt:lpstr>4.1.1  重叠方式</vt:lpstr>
      <vt:lpstr>PowerPoint 演示文稿</vt:lpstr>
      <vt:lpstr>4.1.1  重叠方式</vt:lpstr>
      <vt:lpstr>4.1.1  重叠方式</vt:lpstr>
      <vt:lpstr>一次重叠执行方式</vt:lpstr>
      <vt:lpstr>二次重叠执行方式</vt:lpstr>
      <vt:lpstr>PowerPoint 演示文稿</vt:lpstr>
      <vt:lpstr>4.1.2  先行控制</vt:lpstr>
      <vt:lpstr>4.1.2  先行控制</vt:lpstr>
      <vt:lpstr>4.1.2  先行控制</vt:lpstr>
      <vt:lpstr>4.1.2  先行控制</vt:lpstr>
      <vt:lpstr>4.1.2  先行控制</vt:lpstr>
      <vt:lpstr>4.1.2  先行控制</vt:lpstr>
      <vt:lpstr>4.1.2  先行控制</vt:lpstr>
      <vt:lpstr>4.1.2  先行控制</vt:lpstr>
      <vt:lpstr>4.1.3  流水线技术</vt:lpstr>
      <vt:lpstr>4.1.3  流水线技术</vt:lpstr>
      <vt:lpstr>4.1.3  流水线技术</vt:lpstr>
      <vt:lpstr>4.1.3  流水线技术</vt:lpstr>
      <vt:lpstr>4.1.3  流水线技术</vt:lpstr>
      <vt:lpstr>4.1.3  流水线技术</vt:lpstr>
      <vt:lpstr>4.1.3  流水线技术</vt:lpstr>
      <vt:lpstr>4.1.3  流水线技术</vt:lpstr>
      <vt:lpstr>4.2  线性流水线性能指标</vt:lpstr>
      <vt:lpstr>4.2.1  吞吐率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时空图</vt:lpstr>
      <vt:lpstr>流水线瓶颈的解决</vt:lpstr>
      <vt:lpstr>流水线瓶颈的解决 </vt:lpstr>
      <vt:lpstr>流水线瓶颈的解决 </vt:lpstr>
      <vt:lpstr>流水线瓶颈的解决 </vt:lpstr>
      <vt:lpstr>4.3  非线性流水线</vt:lpstr>
      <vt:lpstr>PowerPoint 演示文稿</vt:lpstr>
      <vt:lpstr>PowerPoint 演示文稿</vt:lpstr>
      <vt:lpstr>PowerPoint 演示文稿</vt:lpstr>
      <vt:lpstr>PowerPoint 演示文稿</vt:lpstr>
      <vt:lpstr>PowerPoint 演示文稿</vt:lpstr>
      <vt:lpstr>（4）由初始冲突向量C0形成状态转换图</vt:lpstr>
      <vt:lpstr>PowerPoint 演示文稿</vt:lpstr>
      <vt:lpstr>PowerPoint 演示文稿</vt:lpstr>
      <vt:lpstr>PowerPoint 演示文稿</vt:lpstr>
      <vt:lpstr>PowerPoint 演示文稿</vt:lpstr>
      <vt:lpstr>应用举例 </vt:lpstr>
      <vt:lpstr>解： </vt:lpstr>
      <vt:lpstr>PowerPoint 演示文稿</vt:lpstr>
      <vt:lpstr>PowerPoint 演示文稿</vt:lpstr>
      <vt:lpstr>4.4  流水线相关处理</vt:lpstr>
      <vt:lpstr>4.4  流水线相关处理</vt:lpstr>
      <vt:lpstr>流水线相关处理</vt:lpstr>
      <vt:lpstr>流水线相关处理</vt:lpstr>
      <vt:lpstr>流水线相关处理</vt:lpstr>
      <vt:lpstr>流水线相关处理 </vt:lpstr>
      <vt:lpstr>流水线相关处理 </vt:lpstr>
      <vt:lpstr>PowerPoint 演示文稿</vt:lpstr>
      <vt:lpstr>相关专用通路</vt:lpstr>
      <vt:lpstr>PowerPoint 演示文稿</vt:lpstr>
      <vt:lpstr>流水线相关处理 </vt:lpstr>
      <vt:lpstr>流水线相关处理 </vt:lpstr>
      <vt:lpstr>PowerPoint 演示文稿</vt:lpstr>
      <vt:lpstr>流水线相关处理 </vt:lpstr>
      <vt:lpstr>流水线相关处理 </vt:lpstr>
      <vt:lpstr>流水线相关处理 </vt:lpstr>
      <vt:lpstr>流水线相关处理 </vt:lpstr>
      <vt:lpstr>predict-not-taken or predict-untaken scheme </vt:lpstr>
      <vt:lpstr>delayed branch. </vt:lpstr>
      <vt:lpstr>4.4.3  流水线中断处理</vt:lpstr>
      <vt:lpstr>4.4.3  流水线中断处理</vt:lpstr>
      <vt:lpstr>4.5  超级流水处理机</vt:lpstr>
      <vt:lpstr>4.5  超级流水处理机</vt:lpstr>
      <vt:lpstr>4.5.1  超标量处理机</vt:lpstr>
      <vt:lpstr>4.5.1  超标量处理机</vt:lpstr>
      <vt:lpstr>4.5.1  超标量处理机</vt:lpstr>
      <vt:lpstr>4.5.1  超标量处理机</vt:lpstr>
      <vt:lpstr>4.5.1  超标量处理机</vt:lpstr>
      <vt:lpstr>4.5.1  超标量处理机</vt:lpstr>
      <vt:lpstr>4.5.1  超标量处理机</vt:lpstr>
      <vt:lpstr>4.5.2  超流水线处理机</vt:lpstr>
      <vt:lpstr>4.5.2  超流水线处理机</vt:lpstr>
      <vt:lpstr>4.5.3  超长指令字处理机</vt:lpstr>
      <vt:lpstr>4.5.3  超长指令字处理机</vt:lpstr>
      <vt:lpstr>4.5.3  超长指令字处理机</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李 智财</dc:creator>
  <cp:keywords>51PPT模板网</cp:keywords>
  <cp:lastModifiedBy>江豪 汪</cp:lastModifiedBy>
  <cp:revision>295</cp:revision>
  <dcterms:created xsi:type="dcterms:W3CDTF">2019-03-25T08:30:00Z</dcterms:created>
  <dcterms:modified xsi:type="dcterms:W3CDTF">2025-05-23T14:20:51Z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2019-04-12T02:11:50.4963799Z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9ffada8e-f9ae-4148-b2f8-fa832a211eb2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2052-11.3.0.9228</vt:lpwstr>
  </property>
  <property fmtid="{D5CDD505-2E9C-101B-9397-08002B2CF9AE}" pid="12" name="ICV">
    <vt:lpwstr>56BD379642564BDDBBA6302F4A47F3C7</vt:lpwstr>
  </property>
</Properties>
</file>